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24"/>
  </p:notesMasterIdLst>
  <p:handoutMasterIdLst>
    <p:handoutMasterId r:id="rId25"/>
  </p:handoutMasterIdLst>
  <p:sldIdLst>
    <p:sldId id="362" r:id="rId2"/>
    <p:sldId id="390" r:id="rId3"/>
    <p:sldId id="400" r:id="rId4"/>
    <p:sldId id="391" r:id="rId5"/>
    <p:sldId id="392" r:id="rId6"/>
    <p:sldId id="393" r:id="rId7"/>
    <p:sldId id="394" r:id="rId8"/>
    <p:sldId id="395" r:id="rId9"/>
    <p:sldId id="396" r:id="rId10"/>
    <p:sldId id="374" r:id="rId11"/>
    <p:sldId id="376" r:id="rId12"/>
    <p:sldId id="377" r:id="rId13"/>
    <p:sldId id="378" r:id="rId14"/>
    <p:sldId id="379" r:id="rId15"/>
    <p:sldId id="380" r:id="rId16"/>
    <p:sldId id="381" r:id="rId17"/>
    <p:sldId id="383" r:id="rId18"/>
    <p:sldId id="384" r:id="rId19"/>
    <p:sldId id="385" r:id="rId20"/>
    <p:sldId id="386" r:id="rId21"/>
    <p:sldId id="389" r:id="rId22"/>
    <p:sldId id="401" r:id="rId23"/>
  </p:sldIdLst>
  <p:sldSz cx="9144000" cy="6858000" type="screen4x3"/>
  <p:notesSz cx="6858000" cy="9144000"/>
  <p:defaultTextStyle>
    <a:defPPr>
      <a:defRPr lang="es-CO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2787" autoAdjust="0"/>
    <p:restoredTop sz="91000" autoAdjust="0"/>
  </p:normalViewPr>
  <p:slideViewPr>
    <p:cSldViewPr>
      <p:cViewPr>
        <p:scale>
          <a:sx n="57" d="100"/>
          <a:sy n="57" d="100"/>
        </p:scale>
        <p:origin x="-720" y="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520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D80507AD-46F6-4449-8C7F-B9BE1BF892B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81441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96080851-00F4-4C18-8068-8D0A4676D06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7961813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Times New Roman" pitchFamily="18" charset="0"/>
            </a:endParaRPr>
          </a:p>
        </p:txBody>
      </p:sp>
      <p:sp>
        <p:nvSpPr>
          <p:cNvPr id="30724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C67A8E4-B960-42D5-8F90-0A72C28DEFBE}" type="slidenum">
              <a:rPr lang="es-ES" smtClean="0">
                <a:latin typeface="Times New Roman" pitchFamily="18" charset="0"/>
              </a:rPr>
              <a:pPr/>
              <a:t>16</a:t>
            </a:fld>
            <a:endParaRPr lang="es-E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om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12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5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6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DCFC9D-0053-4DF2-B532-03F622B59DB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om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12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5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6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6D07E-EC27-4488-AD8E-0B83ED0D7A6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om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12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5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6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49C5EE-31B2-42AD-A495-F50EDC8357B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om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12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5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6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202D2-4AEF-4C2A-AB4F-2DE1566234D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imes New Roman" charset="0"/>
              </a:defRPr>
            </a:lvl1pPr>
          </a:lstStyle>
          <a:p>
            <a:pPr>
              <a:defRPr/>
            </a:pPr>
            <a:fld id="{9A93522C-E29F-4954-A129-8DF0F79A3A5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pic>
        <p:nvPicPr>
          <p:cNvPr id="1029" name="Picture 5" descr="home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asellaDiTesto 8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10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11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1028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3636963"/>
            <a:ext cx="9109075" cy="2384425"/>
          </a:xfrm>
          <a:prstGeom prst="rect">
            <a:avLst/>
          </a:prstGeom>
        </p:spPr>
        <p:txBody>
          <a:bodyPr/>
          <a:lstStyle/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4000" dirty="0" smtClean="0">
                <a:latin typeface="+mj-lt"/>
              </a:rPr>
              <a:t>Investigaci</a:t>
            </a:r>
            <a:r>
              <a:rPr lang="es-PE" sz="4000" dirty="0" smtClean="0">
                <a:latin typeface="+mj-lt"/>
              </a:rPr>
              <a:t>ón y desarrollo experimental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PE" sz="4000" dirty="0" smtClean="0">
                <a:latin typeface="+mj-lt"/>
              </a:rPr>
              <a:t>Innovación Tecnológica</a:t>
            </a:r>
            <a:endParaRPr lang="es-CO" sz="4000" dirty="0" smtClean="0">
              <a:latin typeface="+mj-lt"/>
            </a:endParaRPr>
          </a:p>
          <a:p>
            <a:pPr algn="ctr" eaLnBrk="1" fontAlgn="auto" hangingPunct="1">
              <a:lnSpc>
                <a:spcPct val="110000"/>
              </a:lnSpc>
              <a:spcAft>
                <a:spcPts val="0"/>
              </a:spcAft>
              <a:buClr>
                <a:schemeClr val="tx1"/>
              </a:buClr>
              <a:buFont typeface="Arial" pitchFamily="34" charset="0"/>
              <a:buNone/>
              <a:defRPr/>
            </a:pPr>
            <a:endParaRPr lang="es-ES_tradnl" sz="4000" b="1" dirty="0" smtClean="0">
              <a:latin typeface="+mj-lt"/>
            </a:endParaRPr>
          </a:p>
        </p:txBody>
      </p:sp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96975"/>
            <a:ext cx="9144000" cy="230346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DCFC9D-0053-4DF2-B532-03F622B59DBF}" type="slidenum">
              <a:rPr lang="es-ES" smtClean="0"/>
              <a:pPr>
                <a:defRPr/>
              </a:pPr>
              <a:t>1</a:t>
            </a:fld>
            <a:endParaRPr lang="es-ES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252413" y="2795588"/>
            <a:ext cx="2366962" cy="11668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>
                <a:latin typeface="Arial" charset="0"/>
                <a:cs typeface="Arial" charset="0"/>
              </a:rPr>
              <a:t>Problema</a:t>
            </a:r>
          </a:p>
          <a:p>
            <a:pPr algn="ctr"/>
            <a:r>
              <a:rPr lang="es-ES_tradnl">
                <a:latin typeface="Arial" charset="0"/>
                <a:cs typeface="Arial" charset="0"/>
              </a:rPr>
              <a:t>Observaciones</a:t>
            </a:r>
            <a:endParaRPr lang="es-MX">
              <a:latin typeface="Arial" charset="0"/>
              <a:cs typeface="Arial" charset="0"/>
            </a:endParaRPr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3417888" y="2787650"/>
            <a:ext cx="2366962" cy="116681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>
                <a:latin typeface="Arial" charset="0"/>
                <a:cs typeface="Arial" charset="0"/>
              </a:rPr>
              <a:t>Hipótesis</a:t>
            </a:r>
            <a:endParaRPr lang="es-MX">
              <a:latin typeface="Arial" charset="0"/>
              <a:cs typeface="Arial" charset="0"/>
            </a:endParaRPr>
          </a:p>
        </p:txBody>
      </p:sp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6583363" y="2786063"/>
            <a:ext cx="2366962" cy="11668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>
                <a:latin typeface="Arial" charset="0"/>
                <a:cs typeface="Arial" charset="0"/>
              </a:rPr>
              <a:t>Diseño </a:t>
            </a:r>
          </a:p>
          <a:p>
            <a:pPr algn="ctr"/>
            <a:r>
              <a:rPr lang="es-ES_tradnl">
                <a:latin typeface="Arial" charset="0"/>
                <a:cs typeface="Arial" charset="0"/>
              </a:rPr>
              <a:t>experimental</a:t>
            </a:r>
            <a:endParaRPr lang="es-MX">
              <a:latin typeface="Arial" charset="0"/>
              <a:cs typeface="Arial" charset="0"/>
            </a:endParaRP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3449638" y="4795838"/>
            <a:ext cx="2366962" cy="11668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>
                <a:latin typeface="Arial" charset="0"/>
                <a:cs typeface="Arial" charset="0"/>
              </a:rPr>
              <a:t>Conocimientos</a:t>
            </a:r>
          </a:p>
          <a:p>
            <a:pPr algn="ctr"/>
            <a:r>
              <a:rPr lang="es-ES_tradnl">
                <a:latin typeface="Arial" charset="0"/>
                <a:cs typeface="Arial" charset="0"/>
              </a:rPr>
              <a:t>existentes</a:t>
            </a:r>
            <a:endParaRPr lang="es-MX">
              <a:latin typeface="Arial" charset="0"/>
              <a:cs typeface="Arial" charset="0"/>
            </a:endParaRPr>
          </a:p>
        </p:txBody>
      </p:sp>
      <p:sp>
        <p:nvSpPr>
          <p:cNvPr id="34825" name="AutoShape 9"/>
          <p:cNvSpPr>
            <a:spLocks noChangeArrowheads="1"/>
          </p:cNvSpPr>
          <p:nvPr/>
        </p:nvSpPr>
        <p:spPr bwMode="auto">
          <a:xfrm>
            <a:off x="2797175" y="3121025"/>
            <a:ext cx="503238" cy="590550"/>
          </a:xfrm>
          <a:prstGeom prst="rightArrow">
            <a:avLst>
              <a:gd name="adj1" fmla="val 38176"/>
              <a:gd name="adj2" fmla="val 49843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34826" name="AutoShape 10"/>
          <p:cNvSpPr>
            <a:spLocks noChangeArrowheads="1"/>
          </p:cNvSpPr>
          <p:nvPr/>
        </p:nvSpPr>
        <p:spPr bwMode="auto">
          <a:xfrm>
            <a:off x="5961063" y="3111500"/>
            <a:ext cx="503237" cy="590550"/>
          </a:xfrm>
          <a:prstGeom prst="rightArrow">
            <a:avLst>
              <a:gd name="adj1" fmla="val 38176"/>
              <a:gd name="adj2" fmla="val 49843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34827" name="AutoShape 11"/>
          <p:cNvSpPr>
            <a:spLocks noChangeArrowheads="1"/>
          </p:cNvSpPr>
          <p:nvPr/>
        </p:nvSpPr>
        <p:spPr bwMode="auto">
          <a:xfrm rot="-5365861">
            <a:off x="4368006" y="4042569"/>
            <a:ext cx="503238" cy="590550"/>
          </a:xfrm>
          <a:prstGeom prst="rightArrow">
            <a:avLst>
              <a:gd name="adj1" fmla="val 38176"/>
              <a:gd name="adj2" fmla="val 49843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14345" name="Text Box 12"/>
          <p:cNvSpPr txBox="1">
            <a:spLocks noChangeArrowheads="1"/>
          </p:cNvSpPr>
          <p:nvPr/>
        </p:nvSpPr>
        <p:spPr bwMode="auto">
          <a:xfrm>
            <a:off x="3338513" y="476250"/>
            <a:ext cx="5770562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4400" b="1">
                <a:latin typeface="Arial" charset="0"/>
                <a:cs typeface="Arial" charset="0"/>
              </a:rPr>
              <a:t>Diseño Experimental</a:t>
            </a:r>
            <a:endParaRPr lang="es-ES" sz="4400" b="1">
              <a:latin typeface="Arial" charset="0"/>
              <a:cs typeface="Arial" charset="0"/>
            </a:endParaRPr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1202D2-4AEF-4C2A-AB4F-2DE1566234DA}" type="slidenum">
              <a:rPr lang="es-ES" smtClean="0"/>
              <a:pPr>
                <a:defRPr/>
              </a:pPr>
              <a:t>10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animBg="1" autoUpdateAnimBg="0"/>
      <p:bldP spid="34822" grpId="0" animBg="1" autoUpdateAnimBg="0"/>
      <p:bldP spid="34823" grpId="0" animBg="1" autoUpdateAnimBg="0"/>
      <p:bldP spid="34824" grpId="0" animBg="1" autoUpdateAnimBg="0"/>
      <p:bldP spid="34825" grpId="0" animBg="1"/>
      <p:bldP spid="34826" grpId="0" animBg="1"/>
      <p:bldP spid="348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0" y="539750"/>
            <a:ext cx="9144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s-ES_tradnl" sz="3200" b="1">
                <a:latin typeface="Arial" charset="0"/>
                <a:cs typeface="Arial" charset="0"/>
              </a:rPr>
              <a:t>Consideraciones en el Diseño Experimental</a:t>
            </a:r>
            <a:endParaRPr lang="es-ES" sz="3200" b="1">
              <a:latin typeface="Arial" charset="0"/>
              <a:cs typeface="Arial" charset="0"/>
            </a:endParaRPr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731838" y="1419225"/>
            <a:ext cx="7732712" cy="474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Tx/>
              <a:buAutoNum type="alphaLcParenR"/>
            </a:pPr>
            <a:r>
              <a:rPr lang="es-ES_tradnl" sz="2800">
                <a:latin typeface="Arial" charset="0"/>
                <a:cs typeface="Arial" charset="0"/>
              </a:rPr>
              <a:t>Equipo y materiales necesarios</a:t>
            </a:r>
          </a:p>
          <a:p>
            <a:pPr marL="457200" indent="-457200">
              <a:lnSpc>
                <a:spcPct val="120000"/>
              </a:lnSpc>
              <a:buFontTx/>
              <a:buAutoNum type="alphaLcParenR"/>
            </a:pPr>
            <a:r>
              <a:rPr lang="es-ES_tradnl" sz="2800">
                <a:latin typeface="Arial" charset="0"/>
                <a:cs typeface="Arial" charset="0"/>
              </a:rPr>
              <a:t>Precisión de mediciones</a:t>
            </a:r>
          </a:p>
          <a:p>
            <a:pPr marL="457200" indent="-457200">
              <a:lnSpc>
                <a:spcPct val="120000"/>
              </a:lnSpc>
              <a:buFontTx/>
              <a:buAutoNum type="alphaLcParenR"/>
            </a:pPr>
            <a:r>
              <a:rPr lang="es-ES_tradnl" sz="2800">
                <a:latin typeface="Arial" charset="0"/>
                <a:cs typeface="Arial" charset="0"/>
              </a:rPr>
              <a:t>Asignación aleatoria de las muestras</a:t>
            </a:r>
          </a:p>
          <a:p>
            <a:pPr marL="457200" indent="-457200">
              <a:lnSpc>
                <a:spcPct val="120000"/>
              </a:lnSpc>
              <a:buFontTx/>
              <a:buAutoNum type="alphaLcParenR"/>
            </a:pPr>
            <a:r>
              <a:rPr lang="es-ES_tradnl" sz="2800">
                <a:latin typeface="Arial" charset="0"/>
                <a:cs typeface="Arial" charset="0"/>
              </a:rPr>
              <a:t>Variables dependientes e independientes</a:t>
            </a:r>
          </a:p>
          <a:p>
            <a:pPr marL="457200" indent="-457200">
              <a:lnSpc>
                <a:spcPct val="120000"/>
              </a:lnSpc>
              <a:buFontTx/>
              <a:buAutoNum type="alphaLcParenR"/>
            </a:pPr>
            <a:r>
              <a:rPr lang="es-ES_tradnl" sz="2800">
                <a:latin typeface="Arial" charset="0"/>
                <a:cs typeface="Arial" charset="0"/>
              </a:rPr>
              <a:t>Tiempo requerido</a:t>
            </a:r>
          </a:p>
          <a:p>
            <a:pPr marL="457200" indent="-457200">
              <a:lnSpc>
                <a:spcPct val="120000"/>
              </a:lnSpc>
              <a:buFontTx/>
              <a:buAutoNum type="alphaLcParenR"/>
            </a:pPr>
            <a:r>
              <a:rPr lang="es-ES_tradnl" sz="2800">
                <a:latin typeface="Arial" charset="0"/>
                <a:cs typeface="Arial" charset="0"/>
              </a:rPr>
              <a:t>Recursos humanos disponibles</a:t>
            </a:r>
          </a:p>
          <a:p>
            <a:pPr marL="457200" indent="-457200">
              <a:lnSpc>
                <a:spcPct val="120000"/>
              </a:lnSpc>
              <a:buFontTx/>
              <a:buAutoNum type="alphaLcParenR"/>
            </a:pPr>
            <a:r>
              <a:rPr lang="es-ES_tradnl" sz="2800">
                <a:latin typeface="Arial" charset="0"/>
                <a:cs typeface="Arial" charset="0"/>
              </a:rPr>
              <a:t>Tipo de resultados esperados</a:t>
            </a:r>
          </a:p>
          <a:p>
            <a:pPr marL="457200" indent="-457200">
              <a:lnSpc>
                <a:spcPct val="120000"/>
              </a:lnSpc>
              <a:buFontTx/>
              <a:buAutoNum type="alphaLcParenR"/>
            </a:pPr>
            <a:r>
              <a:rPr lang="es-ES_tradnl" sz="2800">
                <a:latin typeface="Arial" charset="0"/>
                <a:cs typeface="Arial" charset="0"/>
              </a:rPr>
              <a:t>Sistema de recolección de datos</a:t>
            </a:r>
          </a:p>
          <a:p>
            <a:pPr marL="457200" indent="-457200">
              <a:lnSpc>
                <a:spcPct val="120000"/>
              </a:lnSpc>
              <a:buFontTx/>
              <a:buAutoNum type="alphaLcParenR"/>
            </a:pPr>
            <a:r>
              <a:rPr lang="es-ES_tradnl" sz="2800">
                <a:latin typeface="Arial" charset="0"/>
                <a:cs typeface="Arial" charset="0"/>
              </a:rPr>
              <a:t>Análisis de resultados</a:t>
            </a:r>
            <a:endParaRPr lang="es-MX" sz="2800">
              <a:latin typeface="Arial" charset="0"/>
              <a:cs typeface="Arial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1202D2-4AEF-4C2A-AB4F-2DE1566234DA}" type="slidenum">
              <a:rPr lang="es-ES" smtClean="0"/>
              <a:pPr>
                <a:defRPr/>
              </a:pPr>
              <a:t>11</a:t>
            </a:fld>
            <a:endParaRPr lang="es-ES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7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7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uild="p" autoUpdateAnimBg="0" advAuto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906463" y="1458913"/>
            <a:ext cx="4673600" cy="3044825"/>
            <a:chOff x="571" y="919"/>
            <a:chExt cx="2944" cy="1918"/>
          </a:xfrm>
        </p:grpSpPr>
        <p:sp>
          <p:nvSpPr>
            <p:cNvPr id="16390" name="Text Box 3"/>
            <p:cNvSpPr txBox="1">
              <a:spLocks noChangeArrowheads="1"/>
            </p:cNvSpPr>
            <p:nvPr/>
          </p:nvSpPr>
          <p:spPr bwMode="auto">
            <a:xfrm>
              <a:off x="571" y="919"/>
              <a:ext cx="2944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457200" indent="-457200">
                <a:lnSpc>
                  <a:spcPct val="120000"/>
                </a:lnSpc>
              </a:pPr>
              <a:r>
                <a:rPr lang="es-ES_tradnl" sz="2800" b="1" dirty="0">
                  <a:latin typeface="Arial" charset="0"/>
                  <a:cs typeface="Arial" charset="0"/>
                </a:rPr>
                <a:t>Variables independientes:</a:t>
              </a:r>
              <a:endParaRPr lang="es-MX" sz="2800" b="1" dirty="0">
                <a:latin typeface="Arial" charset="0"/>
                <a:cs typeface="Arial" charset="0"/>
              </a:endParaRPr>
            </a:p>
          </p:txBody>
        </p:sp>
        <p:sp>
          <p:nvSpPr>
            <p:cNvPr id="16391" name="Text Box 4"/>
            <p:cNvSpPr txBox="1">
              <a:spLocks noChangeArrowheads="1"/>
            </p:cNvSpPr>
            <p:nvPr/>
          </p:nvSpPr>
          <p:spPr bwMode="auto">
            <a:xfrm>
              <a:off x="576" y="2483"/>
              <a:ext cx="2782" cy="3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457200" indent="-457200">
                <a:lnSpc>
                  <a:spcPct val="120000"/>
                </a:lnSpc>
              </a:pPr>
              <a:r>
                <a:rPr lang="es-ES_tradnl" sz="2800" b="1">
                  <a:latin typeface="Arial" charset="0"/>
                  <a:cs typeface="Arial" charset="0"/>
                </a:rPr>
                <a:t>Variables dependientes:</a:t>
              </a:r>
              <a:endParaRPr lang="es-MX" sz="2800" b="1">
                <a:latin typeface="Arial" charset="0"/>
                <a:cs typeface="Arial" charset="0"/>
              </a:endParaRPr>
            </a:p>
          </p:txBody>
        </p:sp>
      </p:grp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1827213" y="2501900"/>
            <a:ext cx="649763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2800" dirty="0">
                <a:latin typeface="Arial" charset="0"/>
                <a:cs typeface="Arial" charset="0"/>
              </a:rPr>
              <a:t>Son las que no dependen del fenómeno </a:t>
            </a:r>
            <a:r>
              <a:rPr lang="es-ES_tradnl" sz="2800" dirty="0" smtClean="0">
                <a:latin typeface="Arial" charset="0"/>
                <a:cs typeface="Arial" charset="0"/>
              </a:rPr>
              <a:t>estudiado (causas)</a:t>
            </a:r>
            <a:endParaRPr lang="es-MX" sz="2800" dirty="0">
              <a:latin typeface="Arial" charset="0"/>
              <a:cs typeface="Arial" charset="0"/>
            </a:endParaRPr>
          </a:p>
        </p:txBody>
      </p:sp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1819275" y="4895850"/>
            <a:ext cx="649763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2800" dirty="0">
                <a:latin typeface="Arial" charset="0"/>
                <a:cs typeface="Arial" charset="0"/>
              </a:rPr>
              <a:t>Dependen del fenómeno estudiado</a:t>
            </a:r>
          </a:p>
          <a:p>
            <a:r>
              <a:rPr lang="es-ES_tradnl" sz="2800" dirty="0" smtClean="0">
                <a:latin typeface="Arial" charset="0"/>
                <a:cs typeface="Arial" charset="0"/>
              </a:rPr>
              <a:t>(efecto).</a:t>
            </a:r>
            <a:endParaRPr lang="es-MX" sz="2800" dirty="0">
              <a:latin typeface="Arial" charset="0"/>
              <a:cs typeface="Arial" charset="0"/>
            </a:endParaRPr>
          </a:p>
        </p:txBody>
      </p:sp>
      <p:sp>
        <p:nvSpPr>
          <p:cNvPr id="16389" name="Text Box 7"/>
          <p:cNvSpPr txBox="1">
            <a:spLocks noChangeArrowheads="1"/>
          </p:cNvSpPr>
          <p:nvPr/>
        </p:nvSpPr>
        <p:spPr bwMode="auto">
          <a:xfrm>
            <a:off x="6189663" y="476250"/>
            <a:ext cx="2665412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s-ES_tradnl" sz="4400" b="1">
                <a:latin typeface="Arial" charset="0"/>
                <a:cs typeface="Arial" charset="0"/>
              </a:rPr>
              <a:t>Variables</a:t>
            </a:r>
            <a:endParaRPr lang="es-ES" sz="4400" b="1">
              <a:latin typeface="Arial" charset="0"/>
              <a:cs typeface="Arial" charset="0"/>
            </a:endParaRPr>
          </a:p>
        </p:txBody>
      </p:sp>
      <p:sp>
        <p:nvSpPr>
          <p:cNvPr id="8" name="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1202D2-4AEF-4C2A-AB4F-2DE1566234DA}" type="slidenum">
              <a:rPr lang="es-ES" smtClean="0"/>
              <a:pPr>
                <a:defRPr/>
              </a:pPr>
              <a:t>12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 autoUpdateAnimBg="0"/>
      <p:bldP spid="36870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reeform 9"/>
          <p:cNvSpPr>
            <a:spLocks/>
          </p:cNvSpPr>
          <p:nvPr/>
        </p:nvSpPr>
        <p:spPr bwMode="auto">
          <a:xfrm>
            <a:off x="2166938" y="2455863"/>
            <a:ext cx="5110162" cy="1919287"/>
          </a:xfrm>
          <a:custGeom>
            <a:avLst/>
            <a:gdLst>
              <a:gd name="T0" fmla="*/ 0 w 3219"/>
              <a:gd name="T1" fmla="*/ 2147483647 h 1209"/>
              <a:gd name="T2" fmla="*/ 1791830375 w 3219"/>
              <a:gd name="T3" fmla="*/ 2147483647 h 1209"/>
              <a:gd name="T4" fmla="*/ 2147483647 w 3219"/>
              <a:gd name="T5" fmla="*/ 0 h 1209"/>
              <a:gd name="T6" fmla="*/ 2147483647 w 3219"/>
              <a:gd name="T7" fmla="*/ 2147483647 h 1209"/>
              <a:gd name="T8" fmla="*/ 2147483647 w 3219"/>
              <a:gd name="T9" fmla="*/ 2147483647 h 120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219"/>
              <a:gd name="T16" fmla="*/ 0 h 1209"/>
              <a:gd name="T17" fmla="*/ 3219 w 3219"/>
              <a:gd name="T18" fmla="*/ 1209 h 120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219" h="1209">
                <a:moveTo>
                  <a:pt x="0" y="1209"/>
                </a:moveTo>
                <a:cubicBezTo>
                  <a:pt x="118" y="1173"/>
                  <a:pt x="446" y="1196"/>
                  <a:pt x="711" y="994"/>
                </a:cubicBezTo>
                <a:cubicBezTo>
                  <a:pt x="976" y="792"/>
                  <a:pt x="1295" y="0"/>
                  <a:pt x="1592" y="0"/>
                </a:cubicBezTo>
                <a:cubicBezTo>
                  <a:pt x="1889" y="0"/>
                  <a:pt x="2225" y="794"/>
                  <a:pt x="2496" y="994"/>
                </a:cubicBezTo>
                <a:cubicBezTo>
                  <a:pt x="2767" y="1194"/>
                  <a:pt x="3069" y="1155"/>
                  <a:pt x="3219" y="1197"/>
                </a:cubicBezTo>
              </a:path>
            </a:pathLst>
          </a:custGeom>
          <a:noFill/>
          <a:ln w="38100" cmpd="sng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2533" name="Line 10"/>
          <p:cNvSpPr>
            <a:spLocks noChangeShapeType="1"/>
          </p:cNvSpPr>
          <p:nvPr/>
        </p:nvSpPr>
        <p:spPr bwMode="auto">
          <a:xfrm flipH="1" flipV="1">
            <a:off x="2051050" y="1844675"/>
            <a:ext cx="6350" cy="2976563"/>
          </a:xfrm>
          <a:prstGeom prst="line">
            <a:avLst/>
          </a:prstGeom>
          <a:noFill/>
          <a:ln w="38100">
            <a:solidFill>
              <a:schemeClr val="tx2">
                <a:lumMod val="40000"/>
                <a:lumOff val="60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it-IT" sz="2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2534" name="Line 11"/>
          <p:cNvSpPr>
            <a:spLocks noChangeShapeType="1"/>
          </p:cNvSpPr>
          <p:nvPr/>
        </p:nvSpPr>
        <p:spPr bwMode="auto">
          <a:xfrm>
            <a:off x="2057400" y="4822825"/>
            <a:ext cx="5557838" cy="0"/>
          </a:xfrm>
          <a:prstGeom prst="line">
            <a:avLst/>
          </a:prstGeom>
          <a:noFill/>
          <a:ln w="38100">
            <a:solidFill>
              <a:schemeClr val="tx2">
                <a:lumMod val="40000"/>
                <a:lumOff val="60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it-IT" sz="2000">
              <a:latin typeface="Arial" pitchFamily="34" charset="0"/>
              <a:cs typeface="Arial" pitchFamily="34" charset="0"/>
            </a:endParaRPr>
          </a:p>
        </p:txBody>
      </p:sp>
      <p:sp>
        <p:nvSpPr>
          <p:cNvPr id="17413" name="Text Box 12"/>
          <p:cNvSpPr txBox="1">
            <a:spLocks noChangeArrowheads="1"/>
          </p:cNvSpPr>
          <p:nvPr/>
        </p:nvSpPr>
        <p:spPr bwMode="auto">
          <a:xfrm>
            <a:off x="3794125" y="4949825"/>
            <a:ext cx="22415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800" b="1">
                <a:latin typeface="Arial" charset="0"/>
                <a:cs typeface="Arial" charset="0"/>
              </a:rPr>
              <a:t>Hora del día</a:t>
            </a:r>
          </a:p>
          <a:p>
            <a:r>
              <a:rPr lang="es-ES_tradnl" sz="2800" b="1">
                <a:latin typeface="Arial" charset="0"/>
                <a:cs typeface="Arial" charset="0"/>
              </a:rPr>
              <a:t>(t)</a:t>
            </a:r>
            <a:endParaRPr lang="es-MX" sz="2800" b="1">
              <a:latin typeface="Arial" charset="0"/>
              <a:cs typeface="Arial" charset="0"/>
            </a:endParaRPr>
          </a:p>
        </p:txBody>
      </p:sp>
      <p:sp>
        <p:nvSpPr>
          <p:cNvPr id="17414" name="Text Box 13"/>
          <p:cNvSpPr txBox="1">
            <a:spLocks noChangeArrowheads="1"/>
          </p:cNvSpPr>
          <p:nvPr/>
        </p:nvSpPr>
        <p:spPr bwMode="auto">
          <a:xfrm>
            <a:off x="1409700" y="4537075"/>
            <a:ext cx="3270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000" b="1">
                <a:latin typeface="Arial" charset="0"/>
                <a:cs typeface="Arial" charset="0"/>
              </a:rPr>
              <a:t>0</a:t>
            </a:r>
            <a:endParaRPr lang="es-MX" sz="2000" b="1">
              <a:latin typeface="Arial" charset="0"/>
              <a:cs typeface="Arial" charset="0"/>
            </a:endParaRPr>
          </a:p>
        </p:txBody>
      </p:sp>
      <p:sp>
        <p:nvSpPr>
          <p:cNvPr id="17415" name="Text Box 14"/>
          <p:cNvSpPr txBox="1">
            <a:spLocks noChangeArrowheads="1"/>
          </p:cNvSpPr>
          <p:nvPr/>
        </p:nvSpPr>
        <p:spPr bwMode="auto">
          <a:xfrm>
            <a:off x="1409700" y="3744913"/>
            <a:ext cx="469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000" b="1">
                <a:latin typeface="Arial" charset="0"/>
                <a:cs typeface="Arial" charset="0"/>
              </a:rPr>
              <a:t>10</a:t>
            </a:r>
            <a:endParaRPr lang="es-MX" sz="2000" b="1">
              <a:latin typeface="Arial" charset="0"/>
              <a:cs typeface="Arial" charset="0"/>
            </a:endParaRPr>
          </a:p>
        </p:txBody>
      </p:sp>
      <p:sp>
        <p:nvSpPr>
          <p:cNvPr id="17416" name="Text Box 15"/>
          <p:cNvSpPr txBox="1">
            <a:spLocks noChangeArrowheads="1"/>
          </p:cNvSpPr>
          <p:nvPr/>
        </p:nvSpPr>
        <p:spPr bwMode="auto">
          <a:xfrm>
            <a:off x="1409700" y="2952750"/>
            <a:ext cx="469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000" b="1">
                <a:latin typeface="Arial" charset="0"/>
                <a:cs typeface="Arial" charset="0"/>
              </a:rPr>
              <a:t>20</a:t>
            </a:r>
            <a:endParaRPr lang="es-MX" sz="2000" b="1">
              <a:latin typeface="Arial" charset="0"/>
              <a:cs typeface="Arial" charset="0"/>
            </a:endParaRPr>
          </a:p>
        </p:txBody>
      </p:sp>
      <p:sp>
        <p:nvSpPr>
          <p:cNvPr id="17417" name="Text Box 16"/>
          <p:cNvSpPr txBox="1">
            <a:spLocks noChangeArrowheads="1"/>
          </p:cNvSpPr>
          <p:nvPr/>
        </p:nvSpPr>
        <p:spPr bwMode="auto">
          <a:xfrm>
            <a:off x="1409700" y="2160588"/>
            <a:ext cx="469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000" b="1">
                <a:latin typeface="Arial" charset="0"/>
                <a:cs typeface="Arial" charset="0"/>
              </a:rPr>
              <a:t>30</a:t>
            </a:r>
            <a:endParaRPr lang="es-MX" sz="2000" b="1">
              <a:latin typeface="Arial" charset="0"/>
              <a:cs typeface="Arial" charset="0"/>
            </a:endParaRPr>
          </a:p>
        </p:txBody>
      </p:sp>
      <p:sp>
        <p:nvSpPr>
          <p:cNvPr id="17418" name="Text Box 17"/>
          <p:cNvSpPr txBox="1">
            <a:spLocks noChangeArrowheads="1"/>
          </p:cNvSpPr>
          <p:nvPr/>
        </p:nvSpPr>
        <p:spPr bwMode="auto">
          <a:xfrm>
            <a:off x="1938338" y="4975225"/>
            <a:ext cx="3270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000" b="1">
                <a:latin typeface="Arial" charset="0"/>
                <a:cs typeface="Arial" charset="0"/>
              </a:rPr>
              <a:t>0</a:t>
            </a:r>
            <a:endParaRPr lang="es-MX" sz="2000" b="1">
              <a:latin typeface="Arial" charset="0"/>
              <a:cs typeface="Arial" charset="0"/>
            </a:endParaRPr>
          </a:p>
        </p:txBody>
      </p:sp>
      <p:sp>
        <p:nvSpPr>
          <p:cNvPr id="17419" name="Text Box 18"/>
          <p:cNvSpPr txBox="1">
            <a:spLocks noChangeArrowheads="1"/>
          </p:cNvSpPr>
          <p:nvPr/>
        </p:nvSpPr>
        <p:spPr bwMode="auto">
          <a:xfrm>
            <a:off x="7340600" y="4975225"/>
            <a:ext cx="469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000" b="1">
                <a:latin typeface="Arial" charset="0"/>
                <a:cs typeface="Arial" charset="0"/>
              </a:rPr>
              <a:t>24</a:t>
            </a:r>
            <a:endParaRPr lang="es-MX" sz="2000" b="1">
              <a:latin typeface="Arial" charset="0"/>
              <a:cs typeface="Arial" charset="0"/>
            </a:endParaRPr>
          </a:p>
        </p:txBody>
      </p:sp>
      <p:sp>
        <p:nvSpPr>
          <p:cNvPr id="17420" name="Text Box 19"/>
          <p:cNvSpPr txBox="1">
            <a:spLocks noChangeArrowheads="1"/>
          </p:cNvSpPr>
          <p:nvPr/>
        </p:nvSpPr>
        <p:spPr bwMode="auto">
          <a:xfrm>
            <a:off x="468313" y="1268413"/>
            <a:ext cx="23749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_tradnl" sz="2800" b="1">
                <a:latin typeface="Arial" charset="0"/>
                <a:cs typeface="Arial" charset="0"/>
              </a:rPr>
              <a:t>Temperatura (T)</a:t>
            </a:r>
            <a:endParaRPr lang="es-MX" sz="2800" b="1">
              <a:latin typeface="Arial" charset="0"/>
              <a:cs typeface="Arial" charset="0"/>
            </a:endParaRPr>
          </a:p>
        </p:txBody>
      </p:sp>
      <p:sp>
        <p:nvSpPr>
          <p:cNvPr id="17421" name="Text Box 21"/>
          <p:cNvSpPr txBox="1">
            <a:spLocks noChangeArrowheads="1"/>
          </p:cNvSpPr>
          <p:nvPr/>
        </p:nvSpPr>
        <p:spPr bwMode="auto">
          <a:xfrm>
            <a:off x="619125" y="5791200"/>
            <a:ext cx="4529138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800" b="1">
                <a:latin typeface="Arial" charset="0"/>
                <a:cs typeface="Arial" charset="0"/>
              </a:rPr>
              <a:t>t= Variable independiente</a:t>
            </a:r>
          </a:p>
          <a:p>
            <a:r>
              <a:rPr lang="es-ES_tradnl" sz="2800" b="1">
                <a:latin typeface="Arial" charset="0"/>
                <a:cs typeface="Arial" charset="0"/>
              </a:rPr>
              <a:t>T= Variable dependiente</a:t>
            </a:r>
            <a:endParaRPr lang="es-MX" sz="2800" b="1">
              <a:latin typeface="Arial" charset="0"/>
              <a:cs typeface="Arial" charset="0"/>
            </a:endParaRPr>
          </a:p>
        </p:txBody>
      </p:sp>
      <p:sp>
        <p:nvSpPr>
          <p:cNvPr id="17422" name="Text Box 7"/>
          <p:cNvSpPr txBox="1">
            <a:spLocks noChangeArrowheads="1"/>
          </p:cNvSpPr>
          <p:nvPr/>
        </p:nvSpPr>
        <p:spPr bwMode="auto">
          <a:xfrm>
            <a:off x="3524250" y="476250"/>
            <a:ext cx="533082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s-ES_tradnl" sz="4400" b="1">
                <a:latin typeface="Arial" charset="0"/>
                <a:cs typeface="Arial" charset="0"/>
              </a:rPr>
              <a:t>Variables (ejemplo)</a:t>
            </a:r>
            <a:endParaRPr lang="es-ES" sz="4400" b="1">
              <a:latin typeface="Arial" charset="0"/>
              <a:cs typeface="Arial" charset="0"/>
            </a:endParaRPr>
          </a:p>
        </p:txBody>
      </p:sp>
      <p:sp>
        <p:nvSpPr>
          <p:cNvPr id="15" name="1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1202D2-4AEF-4C2A-AB4F-2DE1566234DA}" type="slidenum">
              <a:rPr lang="es-ES" smtClean="0"/>
              <a:pPr>
                <a:defRPr/>
              </a:pPr>
              <a:t>13</a:t>
            </a:fld>
            <a:endParaRPr lang="es-ES"/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3"/>
          <p:cNvSpPr txBox="1">
            <a:spLocks noChangeArrowheads="1"/>
          </p:cNvSpPr>
          <p:nvPr/>
        </p:nvSpPr>
        <p:spPr bwMode="auto">
          <a:xfrm>
            <a:off x="611188" y="2151063"/>
            <a:ext cx="81375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2825" indent="-2282825"/>
            <a:r>
              <a:rPr lang="es-ES_tradnl" sz="2800" b="1">
                <a:latin typeface="Arial" charset="0"/>
                <a:cs typeface="Arial" charset="0"/>
              </a:rPr>
              <a:t>Continuas: Tiempo, temperatura, presión, etc.</a:t>
            </a:r>
            <a:endParaRPr lang="es-MX" sz="2800" b="1">
              <a:latin typeface="Arial" charset="0"/>
              <a:cs typeface="Arial" charset="0"/>
            </a:endParaRPr>
          </a:p>
        </p:txBody>
      </p:sp>
      <p:sp>
        <p:nvSpPr>
          <p:cNvPr id="18435" name="Text Box 16"/>
          <p:cNvSpPr txBox="1">
            <a:spLocks noChangeArrowheads="1"/>
          </p:cNvSpPr>
          <p:nvPr/>
        </p:nvSpPr>
        <p:spPr bwMode="auto">
          <a:xfrm>
            <a:off x="631825" y="4275138"/>
            <a:ext cx="79724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2825" indent="-2282825"/>
            <a:r>
              <a:rPr lang="es-ES_tradnl" sz="2800" b="1">
                <a:latin typeface="Arial" charset="0"/>
                <a:cs typeface="Arial" charset="0"/>
              </a:rPr>
              <a:t>Discretas: # de personas, # de veces</a:t>
            </a:r>
            <a:endParaRPr lang="es-MX" sz="2800" b="1">
              <a:latin typeface="Arial" charset="0"/>
              <a:cs typeface="Arial" charset="0"/>
            </a:endParaRPr>
          </a:p>
        </p:txBody>
      </p:sp>
      <p:pic>
        <p:nvPicPr>
          <p:cNvPr id="18436" name="Picture 18" descr="G:\imagenes\Internet_varios_2\CB0163~1.JPG"/>
          <p:cNvPicPr>
            <a:picLocks noChangeAspect="1" noChangeArrowheads="1"/>
          </p:cNvPicPr>
          <p:nvPr/>
        </p:nvPicPr>
        <p:blipFill>
          <a:blip r:embed="rId2"/>
          <a:srcRect b="27055"/>
          <a:stretch>
            <a:fillRect/>
          </a:stretch>
        </p:blipFill>
        <p:spPr bwMode="auto">
          <a:xfrm>
            <a:off x="6480175" y="4868863"/>
            <a:ext cx="2663825" cy="155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19" descr="G:\imagenes\Internet_varios_2\CSL007~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4388" y="2708275"/>
            <a:ext cx="1257300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Text Box 7"/>
          <p:cNvSpPr txBox="1">
            <a:spLocks noChangeArrowheads="1"/>
          </p:cNvSpPr>
          <p:nvPr/>
        </p:nvSpPr>
        <p:spPr bwMode="auto">
          <a:xfrm>
            <a:off x="6189663" y="476250"/>
            <a:ext cx="2665412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s-ES_tradnl" sz="4400" b="1">
                <a:latin typeface="Arial" charset="0"/>
                <a:cs typeface="Arial" charset="0"/>
              </a:rPr>
              <a:t>Variables</a:t>
            </a:r>
            <a:endParaRPr lang="es-ES" sz="4400" b="1">
              <a:latin typeface="Arial" charset="0"/>
              <a:cs typeface="Arial" charset="0"/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1202D2-4AEF-4C2A-AB4F-2DE1566234DA}" type="slidenum">
              <a:rPr lang="es-ES" smtClean="0"/>
              <a:pPr>
                <a:defRPr/>
              </a:pPr>
              <a:t>14</a:t>
            </a:fld>
            <a:endParaRPr lang="es-ES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6221413" y="549275"/>
            <a:ext cx="269240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s-ES_tradnl" sz="4400" b="1">
                <a:latin typeface="Arial" charset="0"/>
                <a:cs typeface="Arial" charset="0"/>
              </a:rPr>
              <a:t>Muestreo</a:t>
            </a:r>
            <a:endParaRPr lang="es-ES" sz="4400" b="1">
              <a:latin typeface="Arial" charset="0"/>
              <a:cs typeface="Arial" charset="0"/>
            </a:endParaRP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784225" y="2151063"/>
            <a:ext cx="77184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2825" indent="-2282825"/>
            <a:r>
              <a:rPr lang="es-ES_tradnl" sz="2800" b="1">
                <a:latin typeface="Arial" charset="0"/>
                <a:cs typeface="Arial" charset="0"/>
              </a:rPr>
              <a:t>Determinado: (ejemplo cada hora)</a:t>
            </a:r>
            <a:endParaRPr lang="es-MX" sz="2800" b="1">
              <a:latin typeface="Arial" charset="0"/>
              <a:cs typeface="Arial" charset="0"/>
            </a:endParaRPr>
          </a:p>
        </p:txBody>
      </p:sp>
      <p:sp>
        <p:nvSpPr>
          <p:cNvPr id="19460" name="Text Box 6"/>
          <p:cNvSpPr txBox="1">
            <a:spLocks noChangeArrowheads="1"/>
          </p:cNvSpPr>
          <p:nvPr/>
        </p:nvSpPr>
        <p:spPr bwMode="auto">
          <a:xfrm>
            <a:off x="828675" y="3397250"/>
            <a:ext cx="77184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2825" indent="-2282825"/>
            <a:r>
              <a:rPr lang="es-ES_tradnl" sz="2800" b="1">
                <a:latin typeface="Arial" charset="0"/>
                <a:cs typeface="Arial" charset="0"/>
              </a:rPr>
              <a:t>Aleatorio: 		(Probabilístico)</a:t>
            </a:r>
            <a:endParaRPr lang="es-MX" sz="2800" b="1">
              <a:latin typeface="Arial" charset="0"/>
              <a:cs typeface="Arial" charset="0"/>
            </a:endParaRPr>
          </a:p>
        </p:txBody>
      </p:sp>
      <p:sp>
        <p:nvSpPr>
          <p:cNvPr id="19461" name="Text Box 7"/>
          <p:cNvSpPr txBox="1">
            <a:spLocks noChangeArrowheads="1"/>
          </p:cNvSpPr>
          <p:nvPr/>
        </p:nvSpPr>
        <p:spPr bwMode="auto">
          <a:xfrm>
            <a:off x="855663" y="4643438"/>
            <a:ext cx="77184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2825" indent="-2282825"/>
            <a:r>
              <a:rPr lang="es-ES_tradnl" sz="2800" b="1">
                <a:latin typeface="Arial" charset="0"/>
                <a:cs typeface="Arial" charset="0"/>
              </a:rPr>
              <a:t>Mixto: 		</a:t>
            </a:r>
            <a:endParaRPr lang="es-MX" sz="2800" b="1">
              <a:latin typeface="Arial" charset="0"/>
              <a:cs typeface="Arial" charset="0"/>
            </a:endParaRPr>
          </a:p>
        </p:txBody>
      </p:sp>
      <p:pic>
        <p:nvPicPr>
          <p:cNvPr id="19462" name="Picture 9" descr="G:\imagenes\Internet_varios_2\iq0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3775" y="4289425"/>
            <a:ext cx="2606675" cy="231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1202D2-4AEF-4C2A-AB4F-2DE1566234DA}" type="slidenum">
              <a:rPr lang="es-ES" smtClean="0"/>
              <a:pPr>
                <a:defRPr/>
              </a:pPr>
              <a:t>15</a:t>
            </a:fld>
            <a:endParaRPr lang="es-ES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2"/>
          <p:cNvSpPr>
            <a:spLocks noChangeArrowheads="1"/>
          </p:cNvSpPr>
          <p:nvPr/>
        </p:nvSpPr>
        <p:spPr bwMode="auto">
          <a:xfrm>
            <a:off x="395288" y="2365375"/>
            <a:ext cx="3240087" cy="3440113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 sz="180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20483" name="Text Box 2"/>
          <p:cNvSpPr txBox="1">
            <a:spLocks noChangeArrowheads="1"/>
          </p:cNvSpPr>
          <p:nvPr/>
        </p:nvSpPr>
        <p:spPr bwMode="auto">
          <a:xfrm>
            <a:off x="1457325" y="476250"/>
            <a:ext cx="76866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s-ES_tradnl" sz="4400" b="1">
                <a:latin typeface="Arial" charset="0"/>
                <a:cs typeface="Arial" charset="0"/>
              </a:rPr>
              <a:t>Observaciones Estadísticas</a:t>
            </a:r>
            <a:endParaRPr lang="es-ES" sz="4400" b="1">
              <a:latin typeface="Arial" charset="0"/>
              <a:cs typeface="Arial" charset="0"/>
            </a:endParaRPr>
          </a:p>
        </p:txBody>
      </p:sp>
      <p:sp>
        <p:nvSpPr>
          <p:cNvPr id="20484" name="Text Box 13"/>
          <p:cNvSpPr txBox="1">
            <a:spLocks noChangeArrowheads="1"/>
          </p:cNvSpPr>
          <p:nvPr/>
        </p:nvSpPr>
        <p:spPr bwMode="auto">
          <a:xfrm>
            <a:off x="395288" y="1250950"/>
            <a:ext cx="85026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2800" b="1">
                <a:latin typeface="Arial" charset="0"/>
                <a:cs typeface="Arial" charset="0"/>
              </a:rPr>
              <a:t>¿Cuántas águilas obtengo al lanzar una moneda “x” número de veces?</a:t>
            </a:r>
            <a:endParaRPr lang="es-MX" sz="2800" b="1">
              <a:latin typeface="Arial" charset="0"/>
              <a:cs typeface="Arial" charset="0"/>
            </a:endParaRPr>
          </a:p>
        </p:txBody>
      </p:sp>
      <p:sp>
        <p:nvSpPr>
          <p:cNvPr id="20485" name="Text Box 16"/>
          <p:cNvSpPr txBox="1">
            <a:spLocks noChangeArrowheads="1"/>
          </p:cNvSpPr>
          <p:nvPr/>
        </p:nvSpPr>
        <p:spPr bwMode="auto">
          <a:xfrm>
            <a:off x="350838" y="2422525"/>
            <a:ext cx="14573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2000" b="1">
                <a:solidFill>
                  <a:schemeClr val="bg1"/>
                </a:solidFill>
                <a:latin typeface="Arial" charset="0"/>
                <a:cs typeface="Arial" charset="0"/>
              </a:rPr>
              <a:t>Lance:</a:t>
            </a:r>
          </a:p>
          <a:p>
            <a:r>
              <a:rPr lang="es-ES_tradnl" sz="2000" b="1">
                <a:solidFill>
                  <a:schemeClr val="bg1"/>
                </a:solidFill>
                <a:latin typeface="Arial" charset="0"/>
                <a:cs typeface="Arial" charset="0"/>
              </a:rPr>
              <a:t>(x) veces</a:t>
            </a:r>
            <a:endParaRPr lang="es-MX" sz="2000" b="1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20486" name="Text Box 17"/>
          <p:cNvSpPr txBox="1">
            <a:spLocks noChangeArrowheads="1"/>
          </p:cNvSpPr>
          <p:nvPr/>
        </p:nvSpPr>
        <p:spPr bwMode="auto">
          <a:xfrm>
            <a:off x="2051050" y="2735263"/>
            <a:ext cx="1879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2000" b="1">
                <a:solidFill>
                  <a:schemeClr val="bg1"/>
                </a:solidFill>
                <a:latin typeface="Arial" charset="0"/>
                <a:cs typeface="Arial" charset="0"/>
              </a:rPr>
              <a:t># de águilas</a:t>
            </a:r>
            <a:endParaRPr lang="es-MX" sz="2000" b="1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20487" name="Text Box 18"/>
          <p:cNvSpPr txBox="1">
            <a:spLocks noChangeArrowheads="1"/>
          </p:cNvSpPr>
          <p:nvPr/>
        </p:nvSpPr>
        <p:spPr bwMode="auto">
          <a:xfrm>
            <a:off x="895350" y="3460750"/>
            <a:ext cx="371475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2000" b="1">
                <a:solidFill>
                  <a:schemeClr val="bg1"/>
                </a:solidFill>
                <a:latin typeface="Arial" charset="0"/>
                <a:cs typeface="Arial" charset="0"/>
              </a:rPr>
              <a:t>1</a:t>
            </a:r>
          </a:p>
          <a:p>
            <a:r>
              <a:rPr lang="es-ES_tradnl" sz="2000" b="1">
                <a:solidFill>
                  <a:schemeClr val="bg1"/>
                </a:solidFill>
                <a:latin typeface="Arial" charset="0"/>
                <a:cs typeface="Arial" charset="0"/>
              </a:rPr>
              <a:t>2</a:t>
            </a:r>
          </a:p>
          <a:p>
            <a:r>
              <a:rPr lang="es-ES_tradnl" sz="2000" b="1">
                <a:solidFill>
                  <a:schemeClr val="bg1"/>
                </a:solidFill>
                <a:latin typeface="Arial" charset="0"/>
                <a:cs typeface="Arial" charset="0"/>
              </a:rPr>
              <a:t>3</a:t>
            </a:r>
          </a:p>
          <a:p>
            <a:r>
              <a:rPr lang="es-ES_tradnl" sz="2000" b="1">
                <a:solidFill>
                  <a:schemeClr val="bg1"/>
                </a:solidFill>
                <a:latin typeface="Arial" charset="0"/>
                <a:cs typeface="Arial" charset="0"/>
              </a:rPr>
              <a:t>4</a:t>
            </a:r>
          </a:p>
          <a:p>
            <a:r>
              <a:rPr lang="es-ES_tradnl" sz="2000" b="1">
                <a:solidFill>
                  <a:schemeClr val="bg1"/>
                </a:solidFill>
                <a:latin typeface="Arial" charset="0"/>
                <a:cs typeface="Arial" charset="0"/>
              </a:rPr>
              <a:t>5</a:t>
            </a:r>
          </a:p>
          <a:p>
            <a:r>
              <a:rPr lang="es-ES_tradnl" sz="2000" b="1">
                <a:solidFill>
                  <a:schemeClr val="bg1"/>
                </a:solidFill>
                <a:latin typeface="Arial" charset="0"/>
                <a:cs typeface="Arial" charset="0"/>
              </a:rPr>
              <a:t>6</a:t>
            </a:r>
          </a:p>
          <a:p>
            <a:r>
              <a:rPr lang="es-ES_tradnl" sz="2000" b="1">
                <a:solidFill>
                  <a:schemeClr val="bg1"/>
                </a:solidFill>
                <a:latin typeface="Arial" charset="0"/>
                <a:cs typeface="Arial" charset="0"/>
              </a:rPr>
              <a:t>7</a:t>
            </a:r>
            <a:endParaRPr lang="es-MX" sz="2000" b="1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20488" name="Text Box 20"/>
          <p:cNvSpPr txBox="1">
            <a:spLocks noChangeArrowheads="1"/>
          </p:cNvSpPr>
          <p:nvPr/>
        </p:nvSpPr>
        <p:spPr bwMode="auto">
          <a:xfrm>
            <a:off x="2268538" y="3414713"/>
            <a:ext cx="320675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2000" b="1">
                <a:solidFill>
                  <a:schemeClr val="bg1"/>
                </a:solidFill>
                <a:latin typeface="Arial" charset="0"/>
                <a:cs typeface="Arial" charset="0"/>
              </a:rPr>
              <a:t>3</a:t>
            </a:r>
          </a:p>
          <a:p>
            <a:r>
              <a:rPr lang="es-ES_tradnl" sz="2000" b="1">
                <a:solidFill>
                  <a:schemeClr val="bg1"/>
                </a:solidFill>
                <a:latin typeface="Arial" charset="0"/>
                <a:cs typeface="Arial" charset="0"/>
              </a:rPr>
              <a:t>2</a:t>
            </a:r>
          </a:p>
          <a:p>
            <a:r>
              <a:rPr lang="es-ES_tradnl" sz="2000" b="1">
                <a:solidFill>
                  <a:schemeClr val="bg1"/>
                </a:solidFill>
                <a:latin typeface="Arial" charset="0"/>
                <a:cs typeface="Arial" charset="0"/>
              </a:rPr>
              <a:t>2</a:t>
            </a:r>
          </a:p>
          <a:p>
            <a:r>
              <a:rPr lang="es-ES_tradnl" sz="2000" b="1">
                <a:solidFill>
                  <a:schemeClr val="bg1"/>
                </a:solidFill>
                <a:latin typeface="Arial" charset="0"/>
                <a:cs typeface="Arial" charset="0"/>
              </a:rPr>
              <a:t>1</a:t>
            </a:r>
          </a:p>
          <a:p>
            <a:r>
              <a:rPr lang="es-ES_tradnl" sz="2000" b="1">
                <a:solidFill>
                  <a:schemeClr val="bg1"/>
                </a:solidFill>
                <a:latin typeface="Arial" charset="0"/>
                <a:cs typeface="Arial" charset="0"/>
              </a:rPr>
              <a:t>4</a:t>
            </a:r>
          </a:p>
          <a:p>
            <a:r>
              <a:rPr lang="es-ES_tradnl" sz="2000" b="1">
                <a:solidFill>
                  <a:schemeClr val="bg1"/>
                </a:solidFill>
                <a:latin typeface="Arial" charset="0"/>
                <a:cs typeface="Arial" charset="0"/>
              </a:rPr>
              <a:t>3</a:t>
            </a:r>
          </a:p>
          <a:p>
            <a:r>
              <a:rPr lang="es-ES_tradnl" sz="2000" b="1">
                <a:solidFill>
                  <a:schemeClr val="bg1"/>
                </a:solidFill>
                <a:latin typeface="Arial" charset="0"/>
                <a:cs typeface="Arial" charset="0"/>
              </a:rPr>
              <a:t>3</a:t>
            </a:r>
            <a:endParaRPr lang="es-MX" sz="2000" b="1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25611" name="Rectangle 23"/>
          <p:cNvSpPr>
            <a:spLocks noChangeArrowheads="1"/>
          </p:cNvSpPr>
          <p:nvPr/>
        </p:nvSpPr>
        <p:spPr bwMode="auto">
          <a:xfrm>
            <a:off x="1692275" y="2349500"/>
            <a:ext cx="250825" cy="33829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2">
                <a:lumMod val="40000"/>
                <a:lumOff val="6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sz="1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490" name="Text Box 9"/>
          <p:cNvSpPr txBox="1">
            <a:spLocks noChangeArrowheads="1"/>
          </p:cNvSpPr>
          <p:nvPr/>
        </p:nvSpPr>
        <p:spPr bwMode="auto">
          <a:xfrm>
            <a:off x="4581525" y="2727325"/>
            <a:ext cx="19446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b="1">
                <a:latin typeface="Arial" charset="0"/>
                <a:cs typeface="Arial" charset="0"/>
              </a:rPr>
              <a:t>Frecuencia</a:t>
            </a:r>
            <a:endParaRPr lang="es-MX" b="1">
              <a:latin typeface="Arial" charset="0"/>
              <a:cs typeface="Arial" charset="0"/>
            </a:endParaRPr>
          </a:p>
        </p:txBody>
      </p:sp>
      <p:sp>
        <p:nvSpPr>
          <p:cNvPr id="20491" name="Text Box 10"/>
          <p:cNvSpPr txBox="1">
            <a:spLocks noChangeArrowheads="1"/>
          </p:cNvSpPr>
          <p:nvPr/>
        </p:nvSpPr>
        <p:spPr bwMode="auto">
          <a:xfrm>
            <a:off x="7534275" y="2751138"/>
            <a:ext cx="13589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b="1">
                <a:latin typeface="Arial" charset="0"/>
                <a:cs typeface="Arial" charset="0"/>
              </a:rPr>
              <a:t>Valor</a:t>
            </a:r>
            <a:endParaRPr lang="es-MX" b="1">
              <a:latin typeface="Arial" charset="0"/>
              <a:cs typeface="Arial" charset="0"/>
            </a:endParaRPr>
          </a:p>
        </p:txBody>
      </p:sp>
      <p:sp>
        <p:nvSpPr>
          <p:cNvPr id="20492" name="Text Box 11"/>
          <p:cNvSpPr txBox="1">
            <a:spLocks noChangeArrowheads="1"/>
          </p:cNvSpPr>
          <p:nvPr/>
        </p:nvSpPr>
        <p:spPr bwMode="auto">
          <a:xfrm>
            <a:off x="3843338" y="3200400"/>
            <a:ext cx="51927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000">
                <a:latin typeface="Arial" charset="0"/>
                <a:cs typeface="Arial" charset="0"/>
              </a:rPr>
              <a:t>1 	vez se obtuvo 		1 águila</a:t>
            </a:r>
            <a:endParaRPr lang="es-MX" sz="2000">
              <a:latin typeface="Arial" charset="0"/>
              <a:cs typeface="Arial" charset="0"/>
            </a:endParaRPr>
          </a:p>
        </p:txBody>
      </p:sp>
      <p:sp>
        <p:nvSpPr>
          <p:cNvPr id="20493" name="Text Box 12"/>
          <p:cNvSpPr txBox="1">
            <a:spLocks noChangeArrowheads="1"/>
          </p:cNvSpPr>
          <p:nvPr/>
        </p:nvSpPr>
        <p:spPr bwMode="auto">
          <a:xfrm>
            <a:off x="3843338" y="3810000"/>
            <a:ext cx="51927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000">
                <a:latin typeface="Arial" charset="0"/>
                <a:cs typeface="Arial" charset="0"/>
              </a:rPr>
              <a:t>2 	veces se obtuvieron	2 águilas</a:t>
            </a:r>
            <a:endParaRPr lang="es-MX" sz="2000">
              <a:latin typeface="Arial" charset="0"/>
              <a:cs typeface="Arial" charset="0"/>
            </a:endParaRPr>
          </a:p>
        </p:txBody>
      </p:sp>
      <p:sp>
        <p:nvSpPr>
          <p:cNvPr id="20494" name="Text Box 13"/>
          <p:cNvSpPr txBox="1">
            <a:spLocks noChangeArrowheads="1"/>
          </p:cNvSpPr>
          <p:nvPr/>
        </p:nvSpPr>
        <p:spPr bwMode="auto">
          <a:xfrm>
            <a:off x="3843338" y="4419600"/>
            <a:ext cx="51927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000">
                <a:latin typeface="Arial" charset="0"/>
                <a:cs typeface="Arial" charset="0"/>
              </a:rPr>
              <a:t>3 	veces se obtuvieron	3 águilas</a:t>
            </a:r>
            <a:endParaRPr lang="es-MX" sz="2000">
              <a:latin typeface="Arial" charset="0"/>
              <a:cs typeface="Arial" charset="0"/>
            </a:endParaRPr>
          </a:p>
        </p:txBody>
      </p:sp>
      <p:sp>
        <p:nvSpPr>
          <p:cNvPr id="20495" name="Text Box 14"/>
          <p:cNvSpPr txBox="1">
            <a:spLocks noChangeArrowheads="1"/>
          </p:cNvSpPr>
          <p:nvPr/>
        </p:nvSpPr>
        <p:spPr bwMode="auto">
          <a:xfrm>
            <a:off x="3843338" y="5029200"/>
            <a:ext cx="51927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000">
                <a:latin typeface="Arial" charset="0"/>
                <a:cs typeface="Arial" charset="0"/>
              </a:rPr>
              <a:t>1 	vez se obtuvo		4 águilas</a:t>
            </a:r>
            <a:endParaRPr lang="es-MX" sz="2000">
              <a:latin typeface="Arial" charset="0"/>
              <a:cs typeface="Arial" charset="0"/>
            </a:endParaRPr>
          </a:p>
        </p:txBody>
      </p:sp>
      <p:sp>
        <p:nvSpPr>
          <p:cNvPr id="16" name="1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1202D2-4AEF-4C2A-AB4F-2DE1566234DA}" type="slidenum">
              <a:rPr lang="es-ES" smtClean="0"/>
              <a:pPr>
                <a:defRPr/>
              </a:pPr>
              <a:t>16</a:t>
            </a:fld>
            <a:endParaRPr lang="es-ES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1493838" y="549275"/>
            <a:ext cx="7686675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s-ES_tradnl" sz="4400" b="1">
                <a:latin typeface="Arial" charset="0"/>
                <a:cs typeface="Arial" charset="0"/>
              </a:rPr>
              <a:t>Observaciones Estadísticas</a:t>
            </a:r>
            <a:endParaRPr lang="es-ES" sz="4400" b="1">
              <a:latin typeface="Arial" charset="0"/>
              <a:cs typeface="Arial" charset="0"/>
            </a:endParaRPr>
          </a:p>
        </p:txBody>
      </p:sp>
      <p:sp>
        <p:nvSpPr>
          <p:cNvPr id="21507" name="Text Box 4"/>
          <p:cNvSpPr txBox="1">
            <a:spLocks noChangeArrowheads="1"/>
          </p:cNvSpPr>
          <p:nvPr/>
        </p:nvSpPr>
        <p:spPr bwMode="auto">
          <a:xfrm>
            <a:off x="381000" y="2149475"/>
            <a:ext cx="208438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800" b="1">
                <a:latin typeface="Arial" charset="0"/>
                <a:cs typeface="Arial" charset="0"/>
              </a:rPr>
              <a:t>Frecuencia</a:t>
            </a:r>
            <a:endParaRPr lang="es-MX" sz="2800" b="1">
              <a:latin typeface="Arial" charset="0"/>
              <a:cs typeface="Arial" charset="0"/>
            </a:endParaRPr>
          </a:p>
        </p:txBody>
      </p:sp>
      <p:sp>
        <p:nvSpPr>
          <p:cNvPr id="21508" name="Text Box 5"/>
          <p:cNvSpPr txBox="1">
            <a:spLocks noChangeArrowheads="1"/>
          </p:cNvSpPr>
          <p:nvPr/>
        </p:nvSpPr>
        <p:spPr bwMode="auto">
          <a:xfrm>
            <a:off x="4238625" y="6362700"/>
            <a:ext cx="106203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800" b="1">
                <a:latin typeface="Arial" charset="0"/>
                <a:cs typeface="Arial" charset="0"/>
              </a:rPr>
              <a:t>Valor</a:t>
            </a:r>
            <a:endParaRPr lang="es-MX" sz="2800" b="1">
              <a:latin typeface="Arial" charset="0"/>
              <a:cs typeface="Arial" charset="0"/>
            </a:endParaRPr>
          </a:p>
        </p:txBody>
      </p:sp>
      <p:sp>
        <p:nvSpPr>
          <p:cNvPr id="21509" name="Rectangle 10"/>
          <p:cNvSpPr>
            <a:spLocks noChangeArrowheads="1"/>
          </p:cNvSpPr>
          <p:nvPr/>
        </p:nvSpPr>
        <p:spPr bwMode="auto">
          <a:xfrm>
            <a:off x="2743200" y="4816475"/>
            <a:ext cx="762000" cy="762000"/>
          </a:xfrm>
          <a:prstGeom prst="rect">
            <a:avLst/>
          </a:prstGeom>
          <a:gradFill rotWithShape="0">
            <a:gsLst>
              <a:gs pos="0">
                <a:srgbClr val="760000"/>
              </a:gs>
              <a:gs pos="50000">
                <a:srgbClr val="FF0000"/>
              </a:gs>
              <a:gs pos="100000">
                <a:srgbClr val="7600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 sz="2800">
              <a:latin typeface="Arial" charset="0"/>
              <a:cs typeface="Arial" charset="0"/>
            </a:endParaRPr>
          </a:p>
        </p:txBody>
      </p:sp>
      <p:sp>
        <p:nvSpPr>
          <p:cNvPr id="21510" name="Rectangle 11"/>
          <p:cNvSpPr>
            <a:spLocks noChangeArrowheads="1"/>
          </p:cNvSpPr>
          <p:nvPr/>
        </p:nvSpPr>
        <p:spPr bwMode="auto">
          <a:xfrm>
            <a:off x="3505200" y="4816475"/>
            <a:ext cx="762000" cy="762000"/>
          </a:xfrm>
          <a:prstGeom prst="rect">
            <a:avLst/>
          </a:prstGeom>
          <a:gradFill rotWithShape="0">
            <a:gsLst>
              <a:gs pos="0">
                <a:srgbClr val="760000"/>
              </a:gs>
              <a:gs pos="50000">
                <a:srgbClr val="FF0000"/>
              </a:gs>
              <a:gs pos="100000">
                <a:srgbClr val="7600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 sz="2800">
              <a:latin typeface="Arial" charset="0"/>
              <a:cs typeface="Arial" charset="0"/>
            </a:endParaRPr>
          </a:p>
        </p:txBody>
      </p:sp>
      <p:sp>
        <p:nvSpPr>
          <p:cNvPr id="21511" name="Rectangle 12"/>
          <p:cNvSpPr>
            <a:spLocks noChangeArrowheads="1"/>
          </p:cNvSpPr>
          <p:nvPr/>
        </p:nvSpPr>
        <p:spPr bwMode="auto">
          <a:xfrm>
            <a:off x="3505200" y="4054475"/>
            <a:ext cx="762000" cy="762000"/>
          </a:xfrm>
          <a:prstGeom prst="rect">
            <a:avLst/>
          </a:prstGeom>
          <a:gradFill rotWithShape="0">
            <a:gsLst>
              <a:gs pos="0">
                <a:srgbClr val="760000"/>
              </a:gs>
              <a:gs pos="50000">
                <a:srgbClr val="FF0000"/>
              </a:gs>
              <a:gs pos="100000">
                <a:srgbClr val="7600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 sz="2800">
              <a:latin typeface="Arial" charset="0"/>
              <a:cs typeface="Arial" charset="0"/>
            </a:endParaRPr>
          </a:p>
        </p:txBody>
      </p:sp>
      <p:sp>
        <p:nvSpPr>
          <p:cNvPr id="21512" name="Rectangle 13"/>
          <p:cNvSpPr>
            <a:spLocks noChangeArrowheads="1"/>
          </p:cNvSpPr>
          <p:nvPr/>
        </p:nvSpPr>
        <p:spPr bwMode="auto">
          <a:xfrm>
            <a:off x="4267200" y="4816475"/>
            <a:ext cx="762000" cy="762000"/>
          </a:xfrm>
          <a:prstGeom prst="rect">
            <a:avLst/>
          </a:prstGeom>
          <a:gradFill rotWithShape="0">
            <a:gsLst>
              <a:gs pos="0">
                <a:srgbClr val="760000"/>
              </a:gs>
              <a:gs pos="50000">
                <a:srgbClr val="FF0000"/>
              </a:gs>
              <a:gs pos="100000">
                <a:srgbClr val="7600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 sz="2800">
              <a:latin typeface="Arial" charset="0"/>
              <a:cs typeface="Arial" charset="0"/>
            </a:endParaRPr>
          </a:p>
        </p:txBody>
      </p:sp>
      <p:sp>
        <p:nvSpPr>
          <p:cNvPr id="21513" name="Rectangle 14"/>
          <p:cNvSpPr>
            <a:spLocks noChangeArrowheads="1"/>
          </p:cNvSpPr>
          <p:nvPr/>
        </p:nvSpPr>
        <p:spPr bwMode="auto">
          <a:xfrm>
            <a:off x="4267200" y="4054475"/>
            <a:ext cx="762000" cy="762000"/>
          </a:xfrm>
          <a:prstGeom prst="rect">
            <a:avLst/>
          </a:prstGeom>
          <a:gradFill rotWithShape="0">
            <a:gsLst>
              <a:gs pos="0">
                <a:srgbClr val="760000"/>
              </a:gs>
              <a:gs pos="50000">
                <a:srgbClr val="FF0000"/>
              </a:gs>
              <a:gs pos="100000">
                <a:srgbClr val="7600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 sz="2800">
              <a:latin typeface="Arial" charset="0"/>
              <a:cs typeface="Arial" charset="0"/>
            </a:endParaRPr>
          </a:p>
        </p:txBody>
      </p:sp>
      <p:sp>
        <p:nvSpPr>
          <p:cNvPr id="21514" name="Rectangle 15"/>
          <p:cNvSpPr>
            <a:spLocks noChangeArrowheads="1"/>
          </p:cNvSpPr>
          <p:nvPr/>
        </p:nvSpPr>
        <p:spPr bwMode="auto">
          <a:xfrm>
            <a:off x="4267200" y="3292475"/>
            <a:ext cx="762000" cy="762000"/>
          </a:xfrm>
          <a:prstGeom prst="rect">
            <a:avLst/>
          </a:prstGeom>
          <a:gradFill rotWithShape="0">
            <a:gsLst>
              <a:gs pos="0">
                <a:srgbClr val="760000"/>
              </a:gs>
              <a:gs pos="50000">
                <a:srgbClr val="FF0000"/>
              </a:gs>
              <a:gs pos="100000">
                <a:srgbClr val="7600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 sz="2800">
              <a:latin typeface="Arial" charset="0"/>
              <a:cs typeface="Arial" charset="0"/>
            </a:endParaRPr>
          </a:p>
        </p:txBody>
      </p:sp>
      <p:sp>
        <p:nvSpPr>
          <p:cNvPr id="21515" name="Rectangle 16"/>
          <p:cNvSpPr>
            <a:spLocks noChangeArrowheads="1"/>
          </p:cNvSpPr>
          <p:nvPr/>
        </p:nvSpPr>
        <p:spPr bwMode="auto">
          <a:xfrm>
            <a:off x="5029200" y="4816475"/>
            <a:ext cx="762000" cy="762000"/>
          </a:xfrm>
          <a:prstGeom prst="rect">
            <a:avLst/>
          </a:prstGeom>
          <a:gradFill rotWithShape="0">
            <a:gsLst>
              <a:gs pos="0">
                <a:srgbClr val="760000"/>
              </a:gs>
              <a:gs pos="50000">
                <a:srgbClr val="FF0000"/>
              </a:gs>
              <a:gs pos="100000">
                <a:srgbClr val="7600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 sz="2800">
              <a:latin typeface="Arial" charset="0"/>
              <a:cs typeface="Arial" charset="0"/>
            </a:endParaRPr>
          </a:p>
        </p:txBody>
      </p:sp>
      <p:sp>
        <p:nvSpPr>
          <p:cNvPr id="21516" name="Text Box 17"/>
          <p:cNvSpPr txBox="1">
            <a:spLocks noChangeArrowheads="1"/>
          </p:cNvSpPr>
          <p:nvPr/>
        </p:nvSpPr>
        <p:spPr bwMode="auto">
          <a:xfrm>
            <a:off x="3001963" y="5654675"/>
            <a:ext cx="3857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800" b="1">
                <a:latin typeface="Arial" charset="0"/>
                <a:cs typeface="Arial" charset="0"/>
              </a:rPr>
              <a:t>1</a:t>
            </a:r>
            <a:endParaRPr lang="es-MX" sz="2800" b="1">
              <a:latin typeface="Arial" charset="0"/>
              <a:cs typeface="Arial" charset="0"/>
            </a:endParaRPr>
          </a:p>
        </p:txBody>
      </p:sp>
      <p:sp>
        <p:nvSpPr>
          <p:cNvPr id="21517" name="Text Box 18"/>
          <p:cNvSpPr txBox="1">
            <a:spLocks noChangeArrowheads="1"/>
          </p:cNvSpPr>
          <p:nvPr/>
        </p:nvSpPr>
        <p:spPr bwMode="auto">
          <a:xfrm>
            <a:off x="3794125" y="5654675"/>
            <a:ext cx="3857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800" b="1">
                <a:latin typeface="Arial" charset="0"/>
                <a:cs typeface="Arial" charset="0"/>
              </a:rPr>
              <a:t>2</a:t>
            </a:r>
            <a:endParaRPr lang="es-MX" sz="2800" b="1">
              <a:latin typeface="Arial" charset="0"/>
              <a:cs typeface="Arial" charset="0"/>
            </a:endParaRPr>
          </a:p>
        </p:txBody>
      </p:sp>
      <p:sp>
        <p:nvSpPr>
          <p:cNvPr id="21518" name="Text Box 19"/>
          <p:cNvSpPr txBox="1">
            <a:spLocks noChangeArrowheads="1"/>
          </p:cNvSpPr>
          <p:nvPr/>
        </p:nvSpPr>
        <p:spPr bwMode="auto">
          <a:xfrm>
            <a:off x="4586288" y="5654675"/>
            <a:ext cx="3857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800" b="1">
                <a:latin typeface="Arial" charset="0"/>
                <a:cs typeface="Arial" charset="0"/>
              </a:rPr>
              <a:t>3</a:t>
            </a:r>
            <a:endParaRPr lang="es-MX" sz="2800" b="1">
              <a:latin typeface="Arial" charset="0"/>
              <a:cs typeface="Arial" charset="0"/>
            </a:endParaRPr>
          </a:p>
        </p:txBody>
      </p:sp>
      <p:sp>
        <p:nvSpPr>
          <p:cNvPr id="21519" name="Text Box 20"/>
          <p:cNvSpPr txBox="1">
            <a:spLocks noChangeArrowheads="1"/>
          </p:cNvSpPr>
          <p:nvPr/>
        </p:nvSpPr>
        <p:spPr bwMode="auto">
          <a:xfrm>
            <a:off x="5378450" y="5654675"/>
            <a:ext cx="3857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800" b="1">
                <a:latin typeface="Arial" charset="0"/>
                <a:cs typeface="Arial" charset="0"/>
              </a:rPr>
              <a:t>4</a:t>
            </a:r>
            <a:endParaRPr lang="es-MX" sz="2800" b="1">
              <a:latin typeface="Arial" charset="0"/>
              <a:cs typeface="Arial" charset="0"/>
            </a:endParaRPr>
          </a:p>
        </p:txBody>
      </p:sp>
      <p:sp>
        <p:nvSpPr>
          <p:cNvPr id="21520" name="Text Box 21"/>
          <p:cNvSpPr txBox="1">
            <a:spLocks noChangeArrowheads="1"/>
          </p:cNvSpPr>
          <p:nvPr/>
        </p:nvSpPr>
        <p:spPr bwMode="auto">
          <a:xfrm>
            <a:off x="2209800" y="5654675"/>
            <a:ext cx="3857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800" b="1">
                <a:latin typeface="Arial" charset="0"/>
                <a:cs typeface="Arial" charset="0"/>
              </a:rPr>
              <a:t>0</a:t>
            </a:r>
            <a:endParaRPr lang="es-MX" sz="2800" b="1">
              <a:latin typeface="Arial" charset="0"/>
              <a:cs typeface="Arial" charset="0"/>
            </a:endParaRPr>
          </a:p>
        </p:txBody>
      </p:sp>
      <p:sp>
        <p:nvSpPr>
          <p:cNvPr id="21521" name="Text Box 22"/>
          <p:cNvSpPr txBox="1">
            <a:spLocks noChangeArrowheads="1"/>
          </p:cNvSpPr>
          <p:nvPr/>
        </p:nvSpPr>
        <p:spPr bwMode="auto">
          <a:xfrm>
            <a:off x="6172200" y="5654675"/>
            <a:ext cx="3857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800" b="1">
                <a:latin typeface="Arial" charset="0"/>
                <a:cs typeface="Arial" charset="0"/>
              </a:rPr>
              <a:t>5</a:t>
            </a:r>
            <a:endParaRPr lang="es-MX" sz="2800" b="1">
              <a:latin typeface="Arial" charset="0"/>
              <a:cs typeface="Arial" charset="0"/>
            </a:endParaRPr>
          </a:p>
        </p:txBody>
      </p:sp>
      <p:sp>
        <p:nvSpPr>
          <p:cNvPr id="21522" name="Line 23"/>
          <p:cNvSpPr>
            <a:spLocks noChangeShapeType="1"/>
          </p:cNvSpPr>
          <p:nvPr/>
        </p:nvSpPr>
        <p:spPr bwMode="auto">
          <a:xfrm>
            <a:off x="2286000" y="5654675"/>
            <a:ext cx="46482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21523" name="Line 24"/>
          <p:cNvSpPr>
            <a:spLocks noChangeShapeType="1"/>
          </p:cNvSpPr>
          <p:nvPr/>
        </p:nvSpPr>
        <p:spPr bwMode="auto">
          <a:xfrm flipV="1">
            <a:off x="2286000" y="2606675"/>
            <a:ext cx="0" cy="30480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21524" name="Text Box 25"/>
          <p:cNvSpPr txBox="1">
            <a:spLocks noChangeArrowheads="1"/>
          </p:cNvSpPr>
          <p:nvPr/>
        </p:nvSpPr>
        <p:spPr bwMode="auto">
          <a:xfrm>
            <a:off x="1752600" y="5273675"/>
            <a:ext cx="3857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800" b="1">
                <a:latin typeface="Arial" charset="0"/>
                <a:cs typeface="Arial" charset="0"/>
              </a:rPr>
              <a:t>0</a:t>
            </a:r>
            <a:endParaRPr lang="es-MX" sz="2800" b="1">
              <a:latin typeface="Arial" charset="0"/>
              <a:cs typeface="Arial" charset="0"/>
            </a:endParaRPr>
          </a:p>
        </p:txBody>
      </p:sp>
      <p:sp>
        <p:nvSpPr>
          <p:cNvPr id="21525" name="Text Box 26"/>
          <p:cNvSpPr txBox="1">
            <a:spLocks noChangeArrowheads="1"/>
          </p:cNvSpPr>
          <p:nvPr/>
        </p:nvSpPr>
        <p:spPr bwMode="auto">
          <a:xfrm>
            <a:off x="1752600" y="4486275"/>
            <a:ext cx="3857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800" b="1">
                <a:latin typeface="Arial" charset="0"/>
                <a:cs typeface="Arial" charset="0"/>
              </a:rPr>
              <a:t>1</a:t>
            </a:r>
            <a:endParaRPr lang="es-MX" sz="2800" b="1">
              <a:latin typeface="Arial" charset="0"/>
              <a:cs typeface="Arial" charset="0"/>
            </a:endParaRPr>
          </a:p>
        </p:txBody>
      </p:sp>
      <p:sp>
        <p:nvSpPr>
          <p:cNvPr id="21526" name="Text Box 27"/>
          <p:cNvSpPr txBox="1">
            <a:spLocks noChangeArrowheads="1"/>
          </p:cNvSpPr>
          <p:nvPr/>
        </p:nvSpPr>
        <p:spPr bwMode="auto">
          <a:xfrm>
            <a:off x="1752600" y="3698875"/>
            <a:ext cx="3857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800" b="1">
                <a:latin typeface="Arial" charset="0"/>
                <a:cs typeface="Arial" charset="0"/>
              </a:rPr>
              <a:t>2</a:t>
            </a:r>
            <a:endParaRPr lang="es-MX" sz="2800" b="1">
              <a:latin typeface="Arial" charset="0"/>
              <a:cs typeface="Arial" charset="0"/>
            </a:endParaRPr>
          </a:p>
        </p:txBody>
      </p:sp>
      <p:sp>
        <p:nvSpPr>
          <p:cNvPr id="21527" name="Text Box 28"/>
          <p:cNvSpPr txBox="1">
            <a:spLocks noChangeArrowheads="1"/>
          </p:cNvSpPr>
          <p:nvPr/>
        </p:nvSpPr>
        <p:spPr bwMode="auto">
          <a:xfrm>
            <a:off x="1752600" y="2911475"/>
            <a:ext cx="3857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800" b="1">
                <a:latin typeface="Arial" charset="0"/>
                <a:cs typeface="Arial" charset="0"/>
              </a:rPr>
              <a:t>3</a:t>
            </a:r>
            <a:endParaRPr lang="es-MX" sz="2800" b="1">
              <a:latin typeface="Arial" charset="0"/>
              <a:cs typeface="Arial" charset="0"/>
            </a:endParaRPr>
          </a:p>
        </p:txBody>
      </p:sp>
      <p:sp>
        <p:nvSpPr>
          <p:cNvPr id="21528" name="Text Box 29"/>
          <p:cNvSpPr txBox="1">
            <a:spLocks noChangeArrowheads="1"/>
          </p:cNvSpPr>
          <p:nvPr/>
        </p:nvSpPr>
        <p:spPr bwMode="auto">
          <a:xfrm>
            <a:off x="3305175" y="1593850"/>
            <a:ext cx="2246313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800">
                <a:latin typeface="Arial" charset="0"/>
                <a:cs typeface="Arial" charset="0"/>
              </a:rPr>
              <a:t>Histograma</a:t>
            </a:r>
          </a:p>
          <a:p>
            <a:r>
              <a:rPr lang="es-ES_tradnl" sz="2800">
                <a:latin typeface="Arial" charset="0"/>
                <a:cs typeface="Arial" charset="0"/>
              </a:rPr>
              <a:t>(distribución)</a:t>
            </a:r>
            <a:endParaRPr lang="es-MX" sz="2800">
              <a:latin typeface="Arial" charset="0"/>
              <a:cs typeface="Arial" charset="0"/>
            </a:endParaRPr>
          </a:p>
        </p:txBody>
      </p:sp>
      <p:sp>
        <p:nvSpPr>
          <p:cNvPr id="21529" name="AutoShape 30"/>
          <p:cNvSpPr>
            <a:spLocks/>
          </p:cNvSpPr>
          <p:nvPr/>
        </p:nvSpPr>
        <p:spPr bwMode="auto">
          <a:xfrm>
            <a:off x="6710363" y="2784475"/>
            <a:ext cx="1366837" cy="609600"/>
          </a:xfrm>
          <a:prstGeom prst="borderCallout2">
            <a:avLst>
              <a:gd name="adj1" fmla="val 18750"/>
              <a:gd name="adj2" fmla="val -5574"/>
              <a:gd name="adj3" fmla="val 18750"/>
              <a:gd name="adj4" fmla="val -74449"/>
              <a:gd name="adj5" fmla="val 80468"/>
              <a:gd name="adj6" fmla="val -145991"/>
            </a:avLst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s-ES_tradnl" sz="2800" b="1">
                <a:latin typeface="Arial" charset="0"/>
                <a:cs typeface="Arial" charset="0"/>
              </a:rPr>
              <a:t>Moda</a:t>
            </a:r>
            <a:endParaRPr lang="es-MX" sz="2800" b="1">
              <a:latin typeface="Arial" charset="0"/>
              <a:cs typeface="Arial" charset="0"/>
            </a:endParaRPr>
          </a:p>
        </p:txBody>
      </p:sp>
      <p:sp>
        <p:nvSpPr>
          <p:cNvPr id="26" name="2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1202D2-4AEF-4C2A-AB4F-2DE1566234DA}" type="slidenum">
              <a:rPr lang="es-ES" smtClean="0"/>
              <a:pPr>
                <a:defRPr/>
              </a:pPr>
              <a:t>17</a:t>
            </a:fld>
            <a:endParaRPr lang="es-ES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Oval 33"/>
          <p:cNvSpPr>
            <a:spLocks noChangeArrowheads="1"/>
          </p:cNvSpPr>
          <p:nvPr/>
        </p:nvSpPr>
        <p:spPr bwMode="auto">
          <a:xfrm>
            <a:off x="3733800" y="5637213"/>
            <a:ext cx="457200" cy="381000"/>
          </a:xfrm>
          <a:prstGeom prst="ellipse">
            <a:avLst/>
          </a:prstGeom>
          <a:noFill/>
          <a:ln w="28575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22531" name="Text Box 2"/>
          <p:cNvSpPr txBox="1">
            <a:spLocks noChangeArrowheads="1"/>
          </p:cNvSpPr>
          <p:nvPr/>
        </p:nvSpPr>
        <p:spPr bwMode="auto">
          <a:xfrm>
            <a:off x="1457325" y="476250"/>
            <a:ext cx="76866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s-ES_tradnl" sz="4400" b="1">
                <a:latin typeface="Arial" charset="0"/>
                <a:cs typeface="Arial" charset="0"/>
              </a:rPr>
              <a:t>Observaciones Estadísticas</a:t>
            </a:r>
            <a:endParaRPr lang="es-ES" sz="4400" b="1">
              <a:latin typeface="Arial" charset="0"/>
              <a:cs typeface="Arial" charset="0"/>
            </a:endParaRPr>
          </a:p>
        </p:txBody>
      </p:sp>
      <p:sp>
        <p:nvSpPr>
          <p:cNvPr id="22532" name="Text Box 25"/>
          <p:cNvSpPr txBox="1">
            <a:spLocks noChangeArrowheads="1"/>
          </p:cNvSpPr>
          <p:nvPr/>
        </p:nvSpPr>
        <p:spPr bwMode="auto">
          <a:xfrm>
            <a:off x="533400" y="1476375"/>
            <a:ext cx="66309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3200" b="1">
                <a:latin typeface="Arial" charset="0"/>
                <a:cs typeface="Arial" charset="0"/>
              </a:rPr>
              <a:t>Valores de la distribución:</a:t>
            </a:r>
            <a:endParaRPr lang="es-MX" sz="3200" b="1">
              <a:latin typeface="Arial" charset="0"/>
              <a:cs typeface="Arial" charset="0"/>
            </a:endParaRPr>
          </a:p>
        </p:txBody>
      </p:sp>
      <p:sp>
        <p:nvSpPr>
          <p:cNvPr id="22533" name="Text Box 27"/>
          <p:cNvSpPr txBox="1">
            <a:spLocks noChangeArrowheads="1"/>
          </p:cNvSpPr>
          <p:nvPr/>
        </p:nvSpPr>
        <p:spPr bwMode="auto">
          <a:xfrm>
            <a:off x="838200" y="2132013"/>
            <a:ext cx="8001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952500" indent="-952500"/>
            <a:r>
              <a:rPr lang="es-ES_tradnl" sz="2000" u="sng">
                <a:latin typeface="Arial" charset="0"/>
                <a:cs typeface="Arial" charset="0"/>
              </a:rPr>
              <a:t>Moda:</a:t>
            </a:r>
            <a:r>
              <a:rPr lang="es-ES_tradnl" sz="2000">
                <a:latin typeface="Arial" charset="0"/>
                <a:cs typeface="Arial" charset="0"/>
              </a:rPr>
              <a:t> Es el valor que tiene frecuencia más alta (en nuestro ejemplo 3)</a:t>
            </a:r>
            <a:endParaRPr lang="es-MX" sz="2000">
              <a:latin typeface="Arial" charset="0"/>
              <a:cs typeface="Arial" charset="0"/>
            </a:endParaRPr>
          </a:p>
        </p:txBody>
      </p:sp>
      <p:sp>
        <p:nvSpPr>
          <p:cNvPr id="22534" name="Text Box 28"/>
          <p:cNvSpPr txBox="1">
            <a:spLocks noChangeArrowheads="1"/>
          </p:cNvSpPr>
          <p:nvPr/>
        </p:nvSpPr>
        <p:spPr bwMode="auto">
          <a:xfrm>
            <a:off x="762000" y="3122613"/>
            <a:ext cx="8001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330325" indent="-1330325"/>
            <a:r>
              <a:rPr lang="es-ES_tradnl" sz="2000" u="sng">
                <a:latin typeface="Arial" charset="0"/>
                <a:cs typeface="Arial" charset="0"/>
              </a:rPr>
              <a:t>Mediana:</a:t>
            </a:r>
            <a:r>
              <a:rPr lang="es-ES_tradnl" sz="2000">
                <a:latin typeface="Arial" charset="0"/>
                <a:cs typeface="Arial" charset="0"/>
              </a:rPr>
              <a:t> Es el valor del dato intermedio cuando se acomodan los datos en orden de sus valores</a:t>
            </a:r>
            <a:endParaRPr lang="es-MX" sz="2000">
              <a:latin typeface="Arial" charset="0"/>
              <a:cs typeface="Arial" charset="0"/>
            </a:endParaRPr>
          </a:p>
        </p:txBody>
      </p:sp>
      <p:sp>
        <p:nvSpPr>
          <p:cNvPr id="22535" name="Text Box 29"/>
          <p:cNvSpPr txBox="1">
            <a:spLocks noChangeArrowheads="1"/>
          </p:cNvSpPr>
          <p:nvPr/>
        </p:nvSpPr>
        <p:spPr bwMode="auto">
          <a:xfrm>
            <a:off x="3048000" y="4494213"/>
            <a:ext cx="327025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000" b="1">
                <a:latin typeface="Arial" charset="0"/>
                <a:cs typeface="Arial" charset="0"/>
              </a:rPr>
              <a:t>4</a:t>
            </a:r>
          </a:p>
          <a:p>
            <a:r>
              <a:rPr lang="es-ES_tradnl" sz="2000" b="1">
                <a:latin typeface="Arial" charset="0"/>
                <a:cs typeface="Arial" charset="0"/>
              </a:rPr>
              <a:t>2</a:t>
            </a:r>
          </a:p>
          <a:p>
            <a:r>
              <a:rPr lang="es-ES_tradnl" sz="2000" b="1">
                <a:latin typeface="Arial" charset="0"/>
                <a:cs typeface="Arial" charset="0"/>
              </a:rPr>
              <a:t>3</a:t>
            </a:r>
          </a:p>
          <a:p>
            <a:r>
              <a:rPr lang="es-ES_tradnl" sz="2000" b="1">
                <a:latin typeface="Arial" charset="0"/>
                <a:cs typeface="Arial" charset="0"/>
              </a:rPr>
              <a:t>1</a:t>
            </a:r>
          </a:p>
          <a:p>
            <a:r>
              <a:rPr lang="es-ES_tradnl" sz="2000" b="1">
                <a:latin typeface="Arial" charset="0"/>
                <a:cs typeface="Arial" charset="0"/>
              </a:rPr>
              <a:t>6</a:t>
            </a:r>
          </a:p>
          <a:p>
            <a:r>
              <a:rPr lang="es-ES_tradnl" sz="2000" b="1">
                <a:latin typeface="Arial" charset="0"/>
                <a:cs typeface="Arial" charset="0"/>
              </a:rPr>
              <a:t>7</a:t>
            </a:r>
          </a:p>
          <a:p>
            <a:r>
              <a:rPr lang="es-ES_tradnl" sz="2000" b="1">
                <a:latin typeface="Arial" charset="0"/>
                <a:cs typeface="Arial" charset="0"/>
              </a:rPr>
              <a:t>5</a:t>
            </a:r>
            <a:endParaRPr lang="es-MX" sz="2000" b="1">
              <a:latin typeface="Arial" charset="0"/>
              <a:cs typeface="Arial" charset="0"/>
            </a:endParaRPr>
          </a:p>
        </p:txBody>
      </p:sp>
      <p:sp>
        <p:nvSpPr>
          <p:cNvPr id="22536" name="Text Box 30"/>
          <p:cNvSpPr txBox="1">
            <a:spLocks noChangeArrowheads="1"/>
          </p:cNvSpPr>
          <p:nvPr/>
        </p:nvSpPr>
        <p:spPr bwMode="auto">
          <a:xfrm>
            <a:off x="1905000" y="4189413"/>
            <a:ext cx="10699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000" b="1">
                <a:latin typeface="Arial" charset="0"/>
                <a:cs typeface="Arial" charset="0"/>
              </a:rPr>
              <a:t>Lances</a:t>
            </a:r>
            <a:endParaRPr lang="es-MX" sz="2000" b="1">
              <a:latin typeface="Arial" charset="0"/>
              <a:cs typeface="Arial" charset="0"/>
            </a:endParaRPr>
          </a:p>
        </p:txBody>
      </p:sp>
      <p:sp>
        <p:nvSpPr>
          <p:cNvPr id="22537" name="Text Box 31"/>
          <p:cNvSpPr txBox="1">
            <a:spLocks noChangeArrowheads="1"/>
          </p:cNvSpPr>
          <p:nvPr/>
        </p:nvSpPr>
        <p:spPr bwMode="auto">
          <a:xfrm>
            <a:off x="4114800" y="4189413"/>
            <a:ext cx="8112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000" b="1">
                <a:latin typeface="Arial" charset="0"/>
                <a:cs typeface="Arial" charset="0"/>
              </a:rPr>
              <a:t>Valor</a:t>
            </a:r>
            <a:endParaRPr lang="es-MX" sz="2000" b="1">
              <a:latin typeface="Arial" charset="0"/>
              <a:cs typeface="Arial" charset="0"/>
            </a:endParaRPr>
          </a:p>
        </p:txBody>
      </p:sp>
      <p:sp>
        <p:nvSpPr>
          <p:cNvPr id="22538" name="Text Box 32"/>
          <p:cNvSpPr txBox="1">
            <a:spLocks noChangeArrowheads="1"/>
          </p:cNvSpPr>
          <p:nvPr/>
        </p:nvSpPr>
        <p:spPr bwMode="auto">
          <a:xfrm>
            <a:off x="3810000" y="4494213"/>
            <a:ext cx="327025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000" b="1">
                <a:latin typeface="Arial" charset="0"/>
                <a:cs typeface="Arial" charset="0"/>
              </a:rPr>
              <a:t>1</a:t>
            </a:r>
          </a:p>
          <a:p>
            <a:r>
              <a:rPr lang="es-ES_tradnl" sz="2000" b="1">
                <a:latin typeface="Arial" charset="0"/>
                <a:cs typeface="Arial" charset="0"/>
              </a:rPr>
              <a:t>2</a:t>
            </a:r>
          </a:p>
          <a:p>
            <a:r>
              <a:rPr lang="es-ES_tradnl" sz="2000" b="1">
                <a:latin typeface="Arial" charset="0"/>
                <a:cs typeface="Arial" charset="0"/>
              </a:rPr>
              <a:t>2</a:t>
            </a:r>
          </a:p>
          <a:p>
            <a:r>
              <a:rPr lang="es-ES_tradnl" sz="2000" b="1">
                <a:latin typeface="Arial" charset="0"/>
                <a:cs typeface="Arial" charset="0"/>
              </a:rPr>
              <a:t>3</a:t>
            </a:r>
          </a:p>
          <a:p>
            <a:r>
              <a:rPr lang="es-ES_tradnl" sz="2000" b="1">
                <a:latin typeface="Arial" charset="0"/>
                <a:cs typeface="Arial" charset="0"/>
              </a:rPr>
              <a:t>3</a:t>
            </a:r>
          </a:p>
          <a:p>
            <a:r>
              <a:rPr lang="es-ES_tradnl" sz="2000" b="1">
                <a:latin typeface="Arial" charset="0"/>
                <a:cs typeface="Arial" charset="0"/>
              </a:rPr>
              <a:t>3</a:t>
            </a:r>
          </a:p>
          <a:p>
            <a:r>
              <a:rPr lang="es-ES_tradnl" sz="2000" b="1">
                <a:latin typeface="Arial" charset="0"/>
                <a:cs typeface="Arial" charset="0"/>
              </a:rPr>
              <a:t>4</a:t>
            </a:r>
            <a:endParaRPr lang="es-MX" sz="2000" b="1">
              <a:latin typeface="Arial" charset="0"/>
              <a:cs typeface="Arial" charset="0"/>
            </a:endParaRPr>
          </a:p>
        </p:txBody>
      </p:sp>
      <p:sp>
        <p:nvSpPr>
          <p:cNvPr id="22539" name="AutoShape 34"/>
          <p:cNvSpPr>
            <a:spLocks/>
          </p:cNvSpPr>
          <p:nvPr/>
        </p:nvSpPr>
        <p:spPr bwMode="auto">
          <a:xfrm>
            <a:off x="6100763" y="5048250"/>
            <a:ext cx="2052637" cy="609600"/>
          </a:xfrm>
          <a:prstGeom prst="accentCallout2">
            <a:avLst>
              <a:gd name="adj1" fmla="val 18750"/>
              <a:gd name="adj2" fmla="val -3713"/>
              <a:gd name="adj3" fmla="val 18750"/>
              <a:gd name="adj4" fmla="val -46560"/>
              <a:gd name="adj5" fmla="val 127606"/>
              <a:gd name="adj6" fmla="val -91106"/>
            </a:avLst>
          </a:prstGeom>
          <a:solidFill>
            <a:schemeClr val="bg1"/>
          </a:solidFill>
          <a:ln w="9525">
            <a:solidFill>
              <a:srgbClr val="FF0066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s-ES_tradnl" sz="2000" b="1">
                <a:latin typeface="Arial" charset="0"/>
                <a:cs typeface="Arial" charset="0"/>
              </a:rPr>
              <a:t>Mediana</a:t>
            </a:r>
            <a:endParaRPr lang="es-MX" sz="2000" b="1">
              <a:latin typeface="Arial" charset="0"/>
              <a:cs typeface="Arial" charset="0"/>
            </a:endParaRPr>
          </a:p>
        </p:txBody>
      </p:sp>
      <p:sp>
        <p:nvSpPr>
          <p:cNvPr id="12" name="1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1202D2-4AEF-4C2A-AB4F-2DE1566234DA}" type="slidenum">
              <a:rPr lang="es-ES" smtClean="0"/>
              <a:pPr>
                <a:defRPr/>
              </a:pPr>
              <a:t>18</a:t>
            </a:fld>
            <a:endParaRPr lang="es-ES"/>
          </a:p>
        </p:txBody>
      </p:sp>
    </p:spTree>
  </p:cSld>
  <p:clrMapOvr>
    <a:masterClrMapping/>
  </p:clrMapOvr>
  <p:transition>
    <p:cover dir="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0" y="1431925"/>
            <a:ext cx="4953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2800" b="1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Valores de la distribución:</a:t>
            </a:r>
            <a:endParaRPr lang="es-MX" sz="2800" b="1"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3555" name="Text Box 5"/>
          <p:cNvSpPr txBox="1">
            <a:spLocks noChangeArrowheads="1"/>
          </p:cNvSpPr>
          <p:nvPr/>
        </p:nvSpPr>
        <p:spPr bwMode="auto">
          <a:xfrm>
            <a:off x="0" y="2117725"/>
            <a:ext cx="91440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767013" indent="-2767013" algn="just"/>
            <a:r>
              <a:rPr lang="es-ES_tradnl" sz="2800" u="sng">
                <a:latin typeface="Arial" charset="0"/>
                <a:cs typeface="Arial" charset="0"/>
              </a:rPr>
              <a:t>Media (o promedio):</a:t>
            </a:r>
            <a:r>
              <a:rPr lang="es-ES_tradnl" sz="2800">
                <a:latin typeface="Arial" charset="0"/>
                <a:cs typeface="Arial" charset="0"/>
              </a:rPr>
              <a:t> Es la suma de los valores de las observaciones entre el número de observaciones.</a:t>
            </a:r>
            <a:endParaRPr lang="es-MX" sz="2800">
              <a:latin typeface="Arial" charset="0"/>
              <a:cs typeface="Arial" charset="0"/>
            </a:endParaRPr>
          </a:p>
        </p:txBody>
      </p:sp>
      <p:sp>
        <p:nvSpPr>
          <p:cNvPr id="45068" name="Text Box 12"/>
          <p:cNvSpPr txBox="1">
            <a:spLocks noChangeArrowheads="1"/>
          </p:cNvSpPr>
          <p:nvPr/>
        </p:nvSpPr>
        <p:spPr bwMode="auto">
          <a:xfrm>
            <a:off x="1066800" y="3946525"/>
            <a:ext cx="40401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s-ES_tradnl" sz="2800" b="1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3 + 2 + 2 + 1 + 4 + 3 + 3</a:t>
            </a:r>
            <a:endParaRPr lang="es-MX" sz="2800" b="1"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3557" name="Line 13"/>
          <p:cNvSpPr>
            <a:spLocks noChangeShapeType="1"/>
          </p:cNvSpPr>
          <p:nvPr/>
        </p:nvSpPr>
        <p:spPr bwMode="auto">
          <a:xfrm>
            <a:off x="838200" y="4708525"/>
            <a:ext cx="47244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5070" name="Text Box 14"/>
          <p:cNvSpPr txBox="1">
            <a:spLocks noChangeArrowheads="1"/>
          </p:cNvSpPr>
          <p:nvPr/>
        </p:nvSpPr>
        <p:spPr bwMode="auto">
          <a:xfrm>
            <a:off x="2981325" y="4860925"/>
            <a:ext cx="3857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s-ES_tradnl" sz="2800" b="1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endParaRPr lang="es-MX" sz="2800" b="1"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5071" name="Text Box 15"/>
          <p:cNvSpPr txBox="1">
            <a:spLocks noChangeArrowheads="1"/>
          </p:cNvSpPr>
          <p:nvPr/>
        </p:nvSpPr>
        <p:spPr bwMode="auto">
          <a:xfrm>
            <a:off x="6375400" y="3946525"/>
            <a:ext cx="5857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s-ES_tradnl" sz="2800" b="1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18</a:t>
            </a:r>
            <a:endParaRPr lang="es-MX" sz="2800" b="1"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5072" name="Text Box 16"/>
          <p:cNvSpPr txBox="1">
            <a:spLocks noChangeArrowheads="1"/>
          </p:cNvSpPr>
          <p:nvPr/>
        </p:nvSpPr>
        <p:spPr bwMode="auto">
          <a:xfrm>
            <a:off x="6477000" y="4784725"/>
            <a:ext cx="3857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s-ES_tradnl" sz="2800" b="1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endParaRPr lang="es-MX" sz="2800" b="1"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3561" name="Line 17"/>
          <p:cNvSpPr>
            <a:spLocks noChangeShapeType="1"/>
          </p:cNvSpPr>
          <p:nvPr/>
        </p:nvSpPr>
        <p:spPr bwMode="auto">
          <a:xfrm>
            <a:off x="6172200" y="4708525"/>
            <a:ext cx="9906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3562" name="Text Box 18"/>
          <p:cNvSpPr txBox="1">
            <a:spLocks noChangeArrowheads="1"/>
          </p:cNvSpPr>
          <p:nvPr/>
        </p:nvSpPr>
        <p:spPr bwMode="auto">
          <a:xfrm>
            <a:off x="5680075" y="4433888"/>
            <a:ext cx="3952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800" b="1">
                <a:latin typeface="Arial" charset="0"/>
                <a:cs typeface="Arial" charset="0"/>
              </a:rPr>
              <a:t>=</a:t>
            </a:r>
            <a:endParaRPr lang="es-MX" sz="2800" b="1">
              <a:latin typeface="Arial" charset="0"/>
              <a:cs typeface="Arial" charset="0"/>
            </a:endParaRPr>
          </a:p>
        </p:txBody>
      </p:sp>
      <p:sp>
        <p:nvSpPr>
          <p:cNvPr id="23563" name="Text Box 19"/>
          <p:cNvSpPr txBox="1">
            <a:spLocks noChangeArrowheads="1"/>
          </p:cNvSpPr>
          <p:nvPr/>
        </p:nvSpPr>
        <p:spPr bwMode="auto">
          <a:xfrm>
            <a:off x="7162800" y="4403725"/>
            <a:ext cx="3952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800" b="1">
                <a:latin typeface="Arial" charset="0"/>
                <a:cs typeface="Arial" charset="0"/>
              </a:rPr>
              <a:t>=</a:t>
            </a:r>
            <a:endParaRPr lang="es-MX" sz="2800" b="1">
              <a:latin typeface="Arial" charset="0"/>
              <a:cs typeface="Arial" charset="0"/>
            </a:endParaRPr>
          </a:p>
        </p:txBody>
      </p:sp>
      <p:sp>
        <p:nvSpPr>
          <p:cNvPr id="45076" name="Text Box 20"/>
          <p:cNvSpPr txBox="1">
            <a:spLocks noChangeArrowheads="1"/>
          </p:cNvSpPr>
          <p:nvPr/>
        </p:nvSpPr>
        <p:spPr bwMode="auto">
          <a:xfrm>
            <a:off x="7772400" y="4403725"/>
            <a:ext cx="885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s-ES_tradnl" sz="2800" b="1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2.75</a:t>
            </a:r>
            <a:endParaRPr lang="es-MX" sz="2800" b="1"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3565" name="Text Box 2"/>
          <p:cNvSpPr txBox="1">
            <a:spLocks noChangeArrowheads="1"/>
          </p:cNvSpPr>
          <p:nvPr/>
        </p:nvSpPr>
        <p:spPr bwMode="auto">
          <a:xfrm>
            <a:off x="1457325" y="476250"/>
            <a:ext cx="76866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s-ES_tradnl" sz="4400" b="1">
                <a:latin typeface="Arial" charset="0"/>
                <a:cs typeface="Arial" charset="0"/>
              </a:rPr>
              <a:t>Observaciones Estadísticas</a:t>
            </a:r>
            <a:endParaRPr lang="es-ES" sz="4400" b="1">
              <a:latin typeface="Arial" charset="0"/>
              <a:cs typeface="Arial" charset="0"/>
            </a:endParaRPr>
          </a:p>
        </p:txBody>
      </p:sp>
      <p:sp>
        <p:nvSpPr>
          <p:cNvPr id="14" name="1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1202D2-4AEF-4C2A-AB4F-2DE1566234DA}" type="slidenum">
              <a:rPr lang="es-ES" smtClean="0"/>
              <a:pPr>
                <a:defRPr/>
              </a:pPr>
              <a:t>19</a:t>
            </a:fld>
            <a:endParaRPr lang="es-ES"/>
          </a:p>
        </p:txBody>
      </p:sp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547688"/>
            <a:ext cx="9036050" cy="5778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 eaLnBrk="1" hangingPunct="1"/>
            <a:r>
              <a:rPr lang="es-CO" sz="3600" b="1" smtClean="0">
                <a:cs typeface="Arial" charset="0"/>
              </a:rPr>
              <a:t>Investigación y desarrollo experimental</a:t>
            </a:r>
            <a:endParaRPr lang="es-ES" sz="3600" b="1" smtClean="0">
              <a:cs typeface="Arial" charset="0"/>
            </a:endParaRPr>
          </a:p>
        </p:txBody>
      </p:sp>
      <p:sp>
        <p:nvSpPr>
          <p:cNvPr id="130052" name="Text Box 4"/>
          <p:cNvSpPr txBox="1">
            <a:spLocks noChangeArrowheads="1"/>
          </p:cNvSpPr>
          <p:nvPr/>
        </p:nvSpPr>
        <p:spPr bwMode="auto">
          <a:xfrm>
            <a:off x="900113" y="1412875"/>
            <a:ext cx="7200900" cy="4185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ES" sz="2800" dirty="0">
                <a:latin typeface="Arial" charset="0"/>
                <a:cs typeface="Arial" charset="0"/>
              </a:rPr>
              <a:t>La investigación y el desarrollo experimental (I+D) comprenden el trabajo creativo llevado a cabo de forma  sistemática para incrementar el volumen de conocimientos, incluido el conocimiento del hombre, la cultura y la sociedad, y el uso de esos conocimientos para crear nuevas </a:t>
            </a:r>
            <a:r>
              <a:rPr lang="es-ES" sz="2800" dirty="0" smtClean="0">
                <a:latin typeface="Arial" charset="0"/>
                <a:cs typeface="Arial" charset="0"/>
              </a:rPr>
              <a:t>aplicaciones.</a:t>
            </a:r>
            <a:endParaRPr lang="es-ES" sz="2800" dirty="0">
              <a:latin typeface="Arial" charset="0"/>
              <a:cs typeface="Arial" charset="0"/>
            </a:endParaRPr>
          </a:p>
          <a:p>
            <a:pPr algn="just">
              <a:spcBef>
                <a:spcPct val="50000"/>
              </a:spcBef>
            </a:pPr>
            <a:endParaRPr lang="es-ES" sz="2800" dirty="0">
              <a:latin typeface="Arial" charset="0"/>
              <a:cs typeface="Arial" charset="0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66D07E-EC27-4488-AD8E-0B83ED0D7A6F}" type="slidenum">
              <a:rPr lang="es-ES" smtClean="0"/>
              <a:pPr>
                <a:defRPr/>
              </a:pPr>
              <a:t>2</a:t>
            </a:fld>
            <a:endParaRPr lang="es-E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0" grpId="0" animBg="1" autoUpdateAnimBg="0"/>
      <p:bldP spid="130052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3343275" y="500063"/>
            <a:ext cx="5800725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s-ES_tradnl" sz="4400" b="1">
                <a:latin typeface="Arial" charset="0"/>
                <a:cs typeface="Arial" charset="0"/>
              </a:rPr>
              <a:t>Encuesta de Opinión</a:t>
            </a:r>
            <a:endParaRPr lang="es-ES" sz="4400" b="1">
              <a:latin typeface="Arial" charset="0"/>
              <a:cs typeface="Arial" charset="0"/>
            </a:endParaRPr>
          </a:p>
        </p:txBody>
      </p:sp>
      <p:sp>
        <p:nvSpPr>
          <p:cNvPr id="24579" name="Text Box 4"/>
          <p:cNvSpPr txBox="1">
            <a:spLocks noChangeArrowheads="1"/>
          </p:cNvSpPr>
          <p:nvPr/>
        </p:nvSpPr>
        <p:spPr bwMode="auto">
          <a:xfrm>
            <a:off x="685800" y="1339850"/>
            <a:ext cx="8077200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7338" indent="-287338" algn="just"/>
            <a:r>
              <a:rPr lang="es-ES_tradnl" sz="2800">
                <a:latin typeface="Arial" charset="0"/>
                <a:cs typeface="Arial" charset="0"/>
              </a:rPr>
              <a:t>   Método estadístico para medir la percepción que un universo de individuos tiene sobre un tema</a:t>
            </a:r>
          </a:p>
          <a:p>
            <a:pPr marL="287338" indent="-287338" algn="just">
              <a:lnSpc>
                <a:spcPct val="150000"/>
              </a:lnSpc>
              <a:buFontTx/>
              <a:buChar char="•"/>
            </a:pPr>
            <a:r>
              <a:rPr lang="es-ES_tradnl" sz="2800">
                <a:latin typeface="Arial" charset="0"/>
                <a:cs typeface="Arial" charset="0"/>
              </a:rPr>
              <a:t>Miden percepción, no realidad</a:t>
            </a:r>
          </a:p>
          <a:p>
            <a:pPr marL="287338" indent="-287338" algn="just">
              <a:lnSpc>
                <a:spcPct val="150000"/>
              </a:lnSpc>
              <a:buFontTx/>
              <a:buChar char="•"/>
            </a:pPr>
            <a:r>
              <a:rPr lang="es-ES_tradnl" sz="2800">
                <a:latin typeface="Arial" charset="0"/>
                <a:cs typeface="Arial" charset="0"/>
              </a:rPr>
              <a:t>Son fotografías de procesos dinámicos</a:t>
            </a:r>
          </a:p>
          <a:p>
            <a:pPr marL="287338" indent="-287338" algn="just">
              <a:lnSpc>
                <a:spcPct val="150000"/>
              </a:lnSpc>
              <a:buFontTx/>
              <a:buChar char="•"/>
            </a:pPr>
            <a:r>
              <a:rPr lang="es-ES_tradnl" sz="2800">
                <a:latin typeface="Arial" charset="0"/>
                <a:cs typeface="Arial" charset="0"/>
              </a:rPr>
              <a:t>El diseño de la muestra define la calidad de los resultados</a:t>
            </a:r>
          </a:p>
          <a:p>
            <a:pPr marL="287338" indent="-287338" algn="just">
              <a:lnSpc>
                <a:spcPct val="150000"/>
              </a:lnSpc>
              <a:buFontTx/>
              <a:buChar char="•"/>
            </a:pPr>
            <a:r>
              <a:rPr lang="es-ES_tradnl" sz="2800">
                <a:latin typeface="Arial" charset="0"/>
                <a:cs typeface="Arial" charset="0"/>
              </a:rPr>
              <a:t>Las preguntas inducen ruido</a:t>
            </a:r>
            <a:endParaRPr lang="es-MX" sz="2800">
              <a:latin typeface="Arial" charset="0"/>
              <a:cs typeface="Arial" charset="0"/>
            </a:endParaRPr>
          </a:p>
        </p:txBody>
      </p:sp>
      <p:pic>
        <p:nvPicPr>
          <p:cNvPr id="24580" name="Picture 15" descr="G:\imagenes\GENTE\ESTU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43663" y="4833938"/>
            <a:ext cx="2700337" cy="202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1202D2-4AEF-4C2A-AB4F-2DE1566234DA}" type="slidenum">
              <a:rPr lang="es-ES" smtClean="0"/>
              <a:pPr>
                <a:defRPr/>
              </a:pPr>
              <a:t>20</a:t>
            </a:fld>
            <a:endParaRPr lang="es-ES"/>
          </a:p>
        </p:txBody>
      </p:sp>
    </p:spTree>
  </p:cSld>
  <p:clrMapOvr>
    <a:masterClrMapping/>
  </p:clrMapOvr>
  <p:transition>
    <p:cover dir="r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900113" y="1989138"/>
            <a:ext cx="7272337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ES" sz="2800">
                <a:latin typeface="Arial" charset="0"/>
                <a:cs typeface="Arial" charset="0"/>
              </a:rPr>
              <a:t>Con innovación tecnológica se designa la incorporación del conocimiento científico y tecnológico, propio o ajeno, con el objeto de crear o modificar un proceso productivo, un artefacto, una máquina, para cumplir un fin valioso para una sociedad. </a:t>
            </a:r>
            <a:endParaRPr lang="it-IT" sz="2800">
              <a:latin typeface="Arial" charset="0"/>
              <a:cs typeface="Arial" charset="0"/>
            </a:endParaRPr>
          </a:p>
        </p:txBody>
      </p:sp>
      <p:sp>
        <p:nvSpPr>
          <p:cNvPr id="25603" name="Rettangolo 3"/>
          <p:cNvSpPr>
            <a:spLocks noChangeArrowheads="1"/>
          </p:cNvSpPr>
          <p:nvPr/>
        </p:nvSpPr>
        <p:spPr bwMode="auto">
          <a:xfrm>
            <a:off x="2484438" y="476250"/>
            <a:ext cx="67310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4400" b="1">
                <a:latin typeface="Arial" charset="0"/>
                <a:cs typeface="Arial" charset="0"/>
              </a:rPr>
              <a:t>Innovación Tecnológica </a:t>
            </a:r>
            <a:endParaRPr lang="it-IT" sz="4400" b="1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1202D2-4AEF-4C2A-AB4F-2DE1566234DA}" type="slidenum">
              <a:rPr lang="es-ES" smtClean="0"/>
              <a:pPr>
                <a:defRPr/>
              </a:pPr>
              <a:t>21</a:t>
            </a:fld>
            <a:endParaRPr lang="es-E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build="p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1476375" y="549275"/>
            <a:ext cx="7199313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r">
              <a:spcBef>
                <a:spcPct val="50000"/>
              </a:spcBef>
            </a:pPr>
            <a:r>
              <a:rPr lang="es-PE" sz="4400" dirty="0" smtClean="0">
                <a:latin typeface="Arial" charset="0"/>
                <a:cs typeface="Arial" charset="0"/>
              </a:rPr>
              <a:t>Referencias</a:t>
            </a:r>
            <a:endParaRPr lang="es-ES" sz="4400" dirty="0">
              <a:latin typeface="Arial" charset="0"/>
              <a:cs typeface="Arial" charset="0"/>
            </a:endParaRPr>
          </a:p>
        </p:txBody>
      </p:sp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971550" y="1989138"/>
            <a:ext cx="7129463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4625" indent="-174625" algn="just">
              <a:spcBef>
                <a:spcPct val="50000"/>
              </a:spcBef>
              <a:buFontTx/>
              <a:buChar char="•"/>
            </a:pPr>
            <a:r>
              <a:rPr lang="en-US" sz="2800" dirty="0" err="1" smtClean="0"/>
              <a:t>Sampieri</a:t>
            </a:r>
            <a:r>
              <a:rPr lang="en-US" sz="2800" dirty="0" smtClean="0"/>
              <a:t> R.H., Fernandez-</a:t>
            </a:r>
            <a:r>
              <a:rPr lang="en-US" sz="2800" dirty="0" err="1" smtClean="0"/>
              <a:t>Collado</a:t>
            </a:r>
            <a:r>
              <a:rPr lang="en-US" sz="2800" dirty="0" smtClean="0"/>
              <a:t> C., </a:t>
            </a:r>
            <a:r>
              <a:rPr lang="en-US" sz="2800" dirty="0" err="1" smtClean="0"/>
              <a:t>Lucio</a:t>
            </a:r>
            <a:r>
              <a:rPr lang="en-US" sz="2800" dirty="0" smtClean="0"/>
              <a:t> P.B. </a:t>
            </a:r>
            <a:r>
              <a:rPr lang="en-US" sz="2800" dirty="0" err="1" smtClean="0"/>
              <a:t>Metodología</a:t>
            </a:r>
            <a:r>
              <a:rPr lang="en-US" sz="2800" dirty="0" smtClean="0"/>
              <a:t> de la </a:t>
            </a:r>
            <a:r>
              <a:rPr lang="en-US" sz="2800" dirty="0" err="1" smtClean="0"/>
              <a:t>investigación</a:t>
            </a:r>
            <a:r>
              <a:rPr lang="en-US" sz="2800" dirty="0" smtClean="0"/>
              <a:t>, 4ta </a:t>
            </a:r>
            <a:r>
              <a:rPr lang="en-US" sz="2800" dirty="0" err="1" smtClean="0"/>
              <a:t>Edición</a:t>
            </a:r>
            <a:r>
              <a:rPr lang="en-US" sz="2800" dirty="0" smtClean="0"/>
              <a:t>, McGraw-Hill </a:t>
            </a:r>
            <a:r>
              <a:rPr lang="en-US" sz="2800" dirty="0" err="1" smtClean="0"/>
              <a:t>Interamericana</a:t>
            </a:r>
            <a:r>
              <a:rPr lang="en-US" sz="2800" dirty="0" smtClean="0"/>
              <a:t>, 2006, México.</a:t>
            </a:r>
          </a:p>
          <a:p>
            <a:pPr marL="174625" indent="-174625" algn="just">
              <a:spcBef>
                <a:spcPct val="50000"/>
              </a:spcBef>
              <a:buFontTx/>
              <a:buChar char="•"/>
            </a:pPr>
            <a:r>
              <a:rPr lang="en-US" sz="2800" dirty="0" smtClean="0"/>
              <a:t>Bunge M., La </a:t>
            </a:r>
            <a:r>
              <a:rPr lang="en-US" sz="2800" dirty="0" err="1" smtClean="0"/>
              <a:t>Ciencia</a:t>
            </a:r>
            <a:r>
              <a:rPr lang="en-US" sz="2800" dirty="0" smtClean="0"/>
              <a:t>, </a:t>
            </a:r>
            <a:r>
              <a:rPr lang="en-US" sz="2800" dirty="0" err="1" smtClean="0"/>
              <a:t>su</a:t>
            </a:r>
            <a:r>
              <a:rPr lang="en-US" sz="2800" dirty="0" smtClean="0"/>
              <a:t> </a:t>
            </a:r>
            <a:r>
              <a:rPr lang="en-US" sz="2800" dirty="0" err="1" smtClean="0"/>
              <a:t>Método</a:t>
            </a:r>
            <a:r>
              <a:rPr lang="en-US" sz="2800" dirty="0" smtClean="0"/>
              <a:t> y </a:t>
            </a:r>
            <a:r>
              <a:rPr lang="en-US" sz="2800" dirty="0" err="1" smtClean="0"/>
              <a:t>su</a:t>
            </a:r>
            <a:r>
              <a:rPr lang="en-US" sz="2800" dirty="0" smtClean="0"/>
              <a:t> </a:t>
            </a:r>
            <a:r>
              <a:rPr lang="en-US" sz="2800" dirty="0" err="1" smtClean="0"/>
              <a:t>Filosofía</a:t>
            </a:r>
            <a:r>
              <a:rPr lang="en-US" sz="2800" dirty="0" smtClean="0"/>
              <a:t>, </a:t>
            </a:r>
            <a:endParaRPr lang="es-ES" sz="2800" dirty="0" smtClean="0"/>
          </a:p>
          <a:p>
            <a:pPr marL="174625" indent="-174625" algn="just">
              <a:spcBef>
                <a:spcPct val="50000"/>
              </a:spcBef>
              <a:buFontTx/>
              <a:buChar char="•"/>
            </a:pPr>
            <a:endParaRPr lang="es-ES" sz="2800" dirty="0">
              <a:latin typeface="Arial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55E66A-D490-4289-A82D-D5BE1E04162E}" type="slidenum">
              <a:rPr lang="es-ES" smtClean="0"/>
              <a:pPr>
                <a:defRPr/>
              </a:pPr>
              <a:t>22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  <p:bldP spid="5017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547688"/>
            <a:ext cx="9036050" cy="5778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 eaLnBrk="1" hangingPunct="1"/>
            <a:r>
              <a:rPr lang="es-CO" sz="3600" b="1" smtClean="0">
                <a:cs typeface="Arial" charset="0"/>
              </a:rPr>
              <a:t>Investigación y desarrollo experimental</a:t>
            </a:r>
            <a:endParaRPr lang="es-ES" sz="3600" b="1" smtClean="0">
              <a:cs typeface="Arial" charset="0"/>
            </a:endParaRPr>
          </a:p>
        </p:txBody>
      </p:sp>
      <p:sp>
        <p:nvSpPr>
          <p:cNvPr id="130052" name="Text Box 4"/>
          <p:cNvSpPr txBox="1">
            <a:spLocks noChangeArrowheads="1"/>
          </p:cNvSpPr>
          <p:nvPr/>
        </p:nvSpPr>
        <p:spPr bwMode="auto">
          <a:xfrm>
            <a:off x="900113" y="1412875"/>
            <a:ext cx="7200900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ES" sz="2800" dirty="0" smtClean="0">
                <a:latin typeface="Arial" charset="0"/>
                <a:cs typeface="Arial" charset="0"/>
              </a:rPr>
              <a:t>El </a:t>
            </a:r>
            <a:r>
              <a:rPr lang="es-ES" sz="2800" dirty="0">
                <a:latin typeface="Arial" charset="0"/>
                <a:cs typeface="Arial" charset="0"/>
              </a:rPr>
              <a:t>término I+D engloba tres actividades</a:t>
            </a:r>
            <a:r>
              <a:rPr lang="es-ES" sz="2800" dirty="0" smtClean="0">
                <a:latin typeface="Arial" charset="0"/>
                <a:cs typeface="Arial" charset="0"/>
              </a:rPr>
              <a:t>:</a:t>
            </a:r>
          </a:p>
          <a:p>
            <a:pPr marL="514350" indent="-514350" algn="just">
              <a:spcBef>
                <a:spcPct val="50000"/>
              </a:spcBef>
              <a:buAutoNum type="arabicPeriod"/>
            </a:pPr>
            <a:r>
              <a:rPr lang="es-ES" sz="2800" dirty="0" smtClean="0">
                <a:latin typeface="Arial" charset="0"/>
                <a:cs typeface="Arial" charset="0"/>
              </a:rPr>
              <a:t>Investigación básica</a:t>
            </a:r>
          </a:p>
          <a:p>
            <a:pPr marL="514350" indent="-514350" algn="just">
              <a:spcBef>
                <a:spcPct val="50000"/>
              </a:spcBef>
              <a:buAutoNum type="arabicPeriod"/>
            </a:pPr>
            <a:r>
              <a:rPr lang="es-ES" sz="2800" dirty="0" smtClean="0">
                <a:latin typeface="Arial" charset="0"/>
                <a:cs typeface="Arial" charset="0"/>
              </a:rPr>
              <a:t>Investigación aplicada</a:t>
            </a:r>
          </a:p>
          <a:p>
            <a:pPr marL="514350" indent="-514350" algn="just">
              <a:spcBef>
                <a:spcPct val="50000"/>
              </a:spcBef>
              <a:buAutoNum type="arabicPeriod"/>
            </a:pPr>
            <a:r>
              <a:rPr lang="es-ES" sz="2800" dirty="0" smtClean="0">
                <a:latin typeface="Arial" charset="0"/>
                <a:cs typeface="Arial" charset="0"/>
              </a:rPr>
              <a:t>Desarrollo </a:t>
            </a:r>
            <a:r>
              <a:rPr lang="es-ES" sz="2800" dirty="0">
                <a:latin typeface="Arial" charset="0"/>
                <a:cs typeface="Arial" charset="0"/>
              </a:rPr>
              <a:t>experimental.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66D07E-EC27-4488-AD8E-0B83ED0D7A6F}" type="slidenum">
              <a:rPr lang="es-ES" smtClean="0"/>
              <a:pPr>
                <a:defRPr/>
              </a:pPr>
              <a:t>3</a:t>
            </a:fld>
            <a:endParaRPr lang="es-E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0" grpId="0" animBg="1" autoUpdateAnimBg="0"/>
      <p:bldP spid="130052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547688"/>
            <a:ext cx="9036050" cy="5778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 eaLnBrk="1" hangingPunct="1"/>
            <a:r>
              <a:rPr lang="es-CO" b="1" smtClean="0">
                <a:cs typeface="Arial" charset="0"/>
              </a:rPr>
              <a:t>Investigación Básica</a:t>
            </a:r>
            <a:endParaRPr lang="es-ES" b="1" smtClean="0">
              <a:cs typeface="Arial" charset="0"/>
            </a:endParaRPr>
          </a:p>
        </p:txBody>
      </p:sp>
      <p:sp>
        <p:nvSpPr>
          <p:cNvPr id="130052" name="Text Box 4"/>
          <p:cNvSpPr txBox="1">
            <a:spLocks noChangeArrowheads="1"/>
          </p:cNvSpPr>
          <p:nvPr/>
        </p:nvSpPr>
        <p:spPr bwMode="auto">
          <a:xfrm>
            <a:off x="900113" y="1978025"/>
            <a:ext cx="7200900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ES" sz="2800">
                <a:latin typeface="Arial" charset="0"/>
                <a:cs typeface="Arial" charset="0"/>
              </a:rPr>
              <a:t>La  investigación básica  consiste en trabajos experimentales o teóricos que se emprenden principalmente  para obtener nuevos conocimientos acerca de los fundamentos de los fenómenos y hechos observables, sin pensar en darles ninguna aplicación o utilización determinada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66D07E-EC27-4488-AD8E-0B83ED0D7A6F}" type="slidenum">
              <a:rPr lang="es-ES" smtClean="0"/>
              <a:pPr>
                <a:defRPr/>
              </a:pPr>
              <a:t>4</a:t>
            </a:fld>
            <a:endParaRPr lang="es-E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0" grpId="0" animBg="1" autoUpdateAnimBg="0"/>
      <p:bldP spid="130052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547688"/>
            <a:ext cx="9036050" cy="5778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 eaLnBrk="1" hangingPunct="1"/>
            <a:r>
              <a:rPr lang="es-CO" b="1" smtClean="0">
                <a:cs typeface="Arial" charset="0"/>
              </a:rPr>
              <a:t>Investigación Aplicada</a:t>
            </a:r>
            <a:endParaRPr lang="es-ES" b="1" smtClean="0">
              <a:cs typeface="Arial" charset="0"/>
            </a:endParaRPr>
          </a:p>
        </p:txBody>
      </p:sp>
      <p:sp>
        <p:nvSpPr>
          <p:cNvPr id="130052" name="Text Box 4"/>
          <p:cNvSpPr txBox="1">
            <a:spLocks noChangeArrowheads="1"/>
          </p:cNvSpPr>
          <p:nvPr/>
        </p:nvSpPr>
        <p:spPr bwMode="auto">
          <a:xfrm>
            <a:off x="900113" y="1978025"/>
            <a:ext cx="720090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ES" sz="2800">
                <a:latin typeface="Arial" charset="0"/>
                <a:cs typeface="Arial" charset="0"/>
              </a:rPr>
              <a:t>La investigación aplicada consiste también en trabajos originales realizados para adquirir nuevos conocimientos; sin embargo, está dirigida fundamentalmente hacia un objetivo práctico específico.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66D07E-EC27-4488-AD8E-0B83ED0D7A6F}" type="slidenum">
              <a:rPr lang="es-ES" smtClean="0"/>
              <a:pPr>
                <a:defRPr/>
              </a:pPr>
              <a:t>5</a:t>
            </a:fld>
            <a:endParaRPr lang="es-E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0" grpId="0" animBg="1" autoUpdateAnimBg="0"/>
      <p:bldP spid="130052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547688"/>
            <a:ext cx="9036050" cy="5778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 eaLnBrk="1" hangingPunct="1"/>
            <a:r>
              <a:rPr lang="es-CO" b="1" smtClean="0">
                <a:cs typeface="Arial" charset="0"/>
              </a:rPr>
              <a:t>Desarrollo Experimental</a:t>
            </a:r>
            <a:endParaRPr lang="es-ES" b="1" smtClean="0">
              <a:cs typeface="Arial" charset="0"/>
            </a:endParaRPr>
          </a:p>
        </p:txBody>
      </p:sp>
      <p:sp>
        <p:nvSpPr>
          <p:cNvPr id="130052" name="Text Box 4"/>
          <p:cNvSpPr txBox="1">
            <a:spLocks noChangeArrowheads="1"/>
          </p:cNvSpPr>
          <p:nvPr/>
        </p:nvSpPr>
        <p:spPr bwMode="auto">
          <a:xfrm>
            <a:off x="900113" y="2049463"/>
            <a:ext cx="7343775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ES" sz="2800">
                <a:latin typeface="Arial" charset="0"/>
                <a:cs typeface="Arial" charset="0"/>
              </a:rPr>
              <a:t>El desarrollo experimental consiste en trabajos sistemáticos que aprovechan los conocimientos existentes obtenidos de la investigación y/o la experiencia, y está dirigido a la producción de nuevos materiales o productos; a la puesta en marcha de nuevos procesos, sistemas y servicios, o a la mejora sustancial de los ya existentes. 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66D07E-EC27-4488-AD8E-0B83ED0D7A6F}" type="slidenum">
              <a:rPr lang="es-ES" smtClean="0"/>
              <a:pPr>
                <a:defRPr/>
              </a:pPr>
              <a:t>6</a:t>
            </a:fld>
            <a:endParaRPr lang="es-E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0" grpId="0" animBg="1" autoUpdateAnimBg="0"/>
      <p:bldP spid="130052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547688"/>
            <a:ext cx="9036050" cy="5778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 eaLnBrk="1" hangingPunct="1"/>
            <a:r>
              <a:rPr lang="es-ES" b="1" smtClean="0">
                <a:cs typeface="Arial" charset="0"/>
              </a:rPr>
              <a:t>Desarrollo Tecnológico</a:t>
            </a:r>
          </a:p>
        </p:txBody>
      </p:sp>
      <p:sp>
        <p:nvSpPr>
          <p:cNvPr id="130052" name="Text Box 4"/>
          <p:cNvSpPr txBox="1">
            <a:spLocks noChangeArrowheads="1"/>
          </p:cNvSpPr>
          <p:nvPr/>
        </p:nvSpPr>
        <p:spPr bwMode="auto">
          <a:xfrm>
            <a:off x="900113" y="2049463"/>
            <a:ext cx="7343775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ES" sz="2800">
                <a:latin typeface="Arial" charset="0"/>
                <a:cs typeface="Arial" charset="0"/>
              </a:rPr>
              <a:t>Abarca la utilización de distintos conocimientos científicos para la producción de materiales, procedimientos, sistemas o servicios nuevos o mejoras substanciales. Su primer objetivo consiste en lanzar al mercado una novedad o una mejora concreta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66D07E-EC27-4488-AD8E-0B83ED0D7A6F}" type="slidenum">
              <a:rPr lang="es-ES" smtClean="0"/>
              <a:pPr>
                <a:defRPr/>
              </a:pPr>
              <a:t>7</a:t>
            </a:fld>
            <a:endParaRPr lang="es-E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0" grpId="0" animBg="1" autoUpdateAnimBg="0"/>
      <p:bldP spid="130052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2" name="Text Box 4"/>
          <p:cNvSpPr txBox="1">
            <a:spLocks noChangeArrowheads="1"/>
          </p:cNvSpPr>
          <p:nvPr/>
        </p:nvSpPr>
        <p:spPr bwMode="auto">
          <a:xfrm>
            <a:off x="900113" y="2049463"/>
            <a:ext cx="7343775" cy="4185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ES" sz="2800" dirty="0">
                <a:latin typeface="Arial" charset="0"/>
                <a:cs typeface="Arial" charset="0"/>
              </a:rPr>
              <a:t>El desarrollo de software se clasifica como I+D en tanto comporte un avance científico o tecnológico, o la solución sistemática de un problema </a:t>
            </a:r>
            <a:r>
              <a:rPr lang="es-ES" sz="2800" dirty="0" smtClean="0">
                <a:latin typeface="Arial" charset="0"/>
                <a:cs typeface="Arial" charset="0"/>
              </a:rPr>
              <a:t>científico/tecnológico.</a:t>
            </a:r>
          </a:p>
          <a:p>
            <a:pPr algn="just">
              <a:spcBef>
                <a:spcPct val="50000"/>
              </a:spcBef>
            </a:pPr>
            <a:r>
              <a:rPr lang="es-ES" sz="2800" dirty="0" smtClean="0">
                <a:latin typeface="Arial" charset="0"/>
                <a:cs typeface="Arial" charset="0"/>
              </a:rPr>
              <a:t>El </a:t>
            </a:r>
            <a:r>
              <a:rPr lang="es-ES" sz="2800" dirty="0">
                <a:latin typeface="Arial" charset="0"/>
                <a:cs typeface="Arial" charset="0"/>
              </a:rPr>
              <a:t>desarrollo de servicios se clasifica como I+D si tiene como resultado un nuevo conocimiento o si implica el uso de un conocimiento nuevo para generar nuevas aplicaciones.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476250"/>
            <a:ext cx="9036050" cy="5762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es-CO" sz="4400" b="1" dirty="0">
                <a:latin typeface="+mj-lt"/>
                <a:ea typeface="+mj-ea"/>
                <a:cs typeface="Arial" charset="0"/>
              </a:rPr>
              <a:t>Investigación y </a:t>
            </a:r>
            <a:r>
              <a:rPr lang="es-CO" sz="4400" b="1" dirty="0" smtClean="0">
                <a:latin typeface="+mj-lt"/>
                <a:ea typeface="+mj-ea"/>
                <a:cs typeface="Arial" charset="0"/>
              </a:rPr>
              <a:t>desarrollo Experimental</a:t>
            </a:r>
            <a:endParaRPr lang="es-ES" sz="4400" b="1" dirty="0">
              <a:latin typeface="+mj-lt"/>
              <a:ea typeface="+mj-ea"/>
              <a:cs typeface="Arial" charset="0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66D07E-EC27-4488-AD8E-0B83ED0D7A6F}" type="slidenum">
              <a:rPr lang="es-ES" smtClean="0"/>
              <a:pPr>
                <a:defRPr/>
              </a:pPr>
              <a:t>8</a:t>
            </a:fld>
            <a:endParaRPr lang="es-E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2" grpId="0" autoUpdateAnimBg="0"/>
      <p:bldP spid="7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2" name="Text Box 4"/>
          <p:cNvSpPr txBox="1">
            <a:spLocks noChangeArrowheads="1"/>
          </p:cNvSpPr>
          <p:nvPr/>
        </p:nvSpPr>
        <p:spPr bwMode="auto">
          <a:xfrm>
            <a:off x="827088" y="1916113"/>
            <a:ext cx="763270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ES" sz="2800" dirty="0">
                <a:latin typeface="Arial" charset="0"/>
                <a:cs typeface="Arial" charset="0"/>
              </a:rPr>
              <a:t>La construcción y prueba de un </a:t>
            </a:r>
            <a:r>
              <a:rPr lang="es-ES" sz="2800" b="1" dirty="0">
                <a:latin typeface="Arial" charset="0"/>
                <a:cs typeface="Arial" charset="0"/>
              </a:rPr>
              <a:t>prototipo</a:t>
            </a:r>
            <a:r>
              <a:rPr lang="es-ES" sz="2800" dirty="0">
                <a:latin typeface="Arial" charset="0"/>
                <a:cs typeface="Arial" charset="0"/>
              </a:rPr>
              <a:t> se clasifica como I+D siempre que su objetivo primordial sea conseguir mejoras. </a:t>
            </a:r>
            <a:endParaRPr lang="es-ES" sz="2800" dirty="0" smtClean="0">
              <a:latin typeface="Arial" charset="0"/>
              <a:cs typeface="Arial" charset="0"/>
            </a:endParaRPr>
          </a:p>
          <a:p>
            <a:pPr algn="just"/>
            <a:endParaRPr lang="es-ES" sz="2800" dirty="0">
              <a:latin typeface="Arial" charset="0"/>
              <a:cs typeface="Arial" charset="0"/>
            </a:endParaRPr>
          </a:p>
          <a:p>
            <a:pPr algn="just"/>
            <a:r>
              <a:rPr lang="es-ES" sz="2800" dirty="0">
                <a:latin typeface="Arial" charset="0"/>
                <a:cs typeface="Arial" charset="0"/>
              </a:rPr>
              <a:t>Un prototipo es un modelo original (o una situación de prueba) que incluye todas las características técnicas y funciones del producto o proceso nuevo. La aceptación de un prototipo normalmente significa que finaliza la fase de desarrollo experimental y empiezan otras fases del proceso de innovación.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476250"/>
            <a:ext cx="9036050" cy="5762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es-CO" sz="4400" b="1" dirty="0">
                <a:latin typeface="+mj-lt"/>
                <a:ea typeface="+mj-ea"/>
                <a:cs typeface="Arial" charset="0"/>
              </a:rPr>
              <a:t>Investigación y </a:t>
            </a:r>
            <a:r>
              <a:rPr lang="es-CO" sz="4400" b="1" dirty="0" smtClean="0">
                <a:latin typeface="+mj-lt"/>
                <a:ea typeface="+mj-ea"/>
                <a:cs typeface="Arial" charset="0"/>
              </a:rPr>
              <a:t>Desarrollo Experimental</a:t>
            </a:r>
            <a:endParaRPr lang="es-ES" sz="4400" b="1" dirty="0">
              <a:latin typeface="+mj-lt"/>
              <a:ea typeface="+mj-ea"/>
              <a:cs typeface="Arial" charset="0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66D07E-EC27-4488-AD8E-0B83ED0D7A6F}" type="slidenum">
              <a:rPr lang="es-ES" smtClean="0"/>
              <a:pPr>
                <a:defRPr/>
              </a:pPr>
              <a:t>9</a:t>
            </a:fld>
            <a:endParaRPr lang="es-E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2" grpId="0" autoUpdateAnimBg="0"/>
      <p:bldP spid="7" grpId="0" animBg="1" autoUpdateAnimBg="0"/>
    </p:bld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o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755</TotalTime>
  <Words>765</Words>
  <Application>Microsoft Office PowerPoint</Application>
  <PresentationFormat>Presentación en pantalla (4:3)</PresentationFormat>
  <Paragraphs>173</Paragraphs>
  <Slides>22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22</vt:i4>
      </vt:variant>
    </vt:vector>
  </HeadingPairs>
  <TitlesOfParts>
    <vt:vector size="23" baseType="lpstr">
      <vt:lpstr>Tema di Office</vt:lpstr>
      <vt:lpstr>Presentación de PowerPoint</vt:lpstr>
      <vt:lpstr>Investigación y desarrollo experimental</vt:lpstr>
      <vt:lpstr>Investigación y desarrollo experimental</vt:lpstr>
      <vt:lpstr>Investigación Básica</vt:lpstr>
      <vt:lpstr>Investigación Aplicada</vt:lpstr>
      <vt:lpstr>Desarrollo Experimental</vt:lpstr>
      <vt:lpstr>Desarrollo Tecnológico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UNIVERSIDAD DEL CAUCA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METODOLOGIA DE LA INVESTIGACION</dc:title>
  <dc:creator>DEPARTAMENTO DE VIAS F.I.C.</dc:creator>
  <cp:lastModifiedBy>Usuario</cp:lastModifiedBy>
  <cp:revision>72</cp:revision>
  <dcterms:created xsi:type="dcterms:W3CDTF">2001-11-09T19:59:32Z</dcterms:created>
  <dcterms:modified xsi:type="dcterms:W3CDTF">2012-09-17T22:25:48Z</dcterms:modified>
</cp:coreProperties>
</file>